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2" r:id="rId3"/>
    <p:sldId id="281" r:id="rId4"/>
    <p:sldId id="282" r:id="rId5"/>
    <p:sldId id="283" r:id="rId6"/>
    <p:sldId id="284" r:id="rId7"/>
    <p:sldId id="280" r:id="rId8"/>
    <p:sldId id="285" r:id="rId9"/>
    <p:sldId id="286" r:id="rId10"/>
    <p:sldId id="275" r:id="rId11"/>
    <p:sldId id="276" r:id="rId12"/>
    <p:sldId id="277" r:id="rId13"/>
    <p:sldId id="278" r:id="rId14"/>
    <p:sldId id="279" r:id="rId15"/>
    <p:sldId id="273" r:id="rId16"/>
    <p:sldId id="287" r:id="rId17"/>
    <p:sldId id="289" r:id="rId18"/>
    <p:sldId id="290" r:id="rId19"/>
    <p:sldId id="292" r:id="rId20"/>
    <p:sldId id="288" r:id="rId21"/>
    <p:sldId id="291" r:id="rId22"/>
    <p:sldId id="293" r:id="rId23"/>
    <p:sldId id="296" r:id="rId24"/>
    <p:sldId id="294" r:id="rId25"/>
    <p:sldId id="297" r:id="rId26"/>
    <p:sldId id="298" r:id="rId27"/>
    <p:sldId id="299" r:id="rId28"/>
    <p:sldId id="300" r:id="rId29"/>
    <p:sldId id="301" r:id="rId30"/>
    <p:sldId id="295" r:id="rId31"/>
    <p:sldId id="302" r:id="rId32"/>
    <p:sldId id="304" r:id="rId33"/>
    <p:sldId id="305" r:id="rId34"/>
    <p:sldId id="303" r:id="rId35"/>
    <p:sldId id="307" r:id="rId36"/>
    <p:sldId id="306" r:id="rId37"/>
    <p:sldId id="308" r:id="rId38"/>
    <p:sldId id="30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90"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4855860-E2B5-4FEF-AA32-2BA63FC50049}" type="datetimeFigureOut">
              <a:rPr lang="en-US" smtClean="0"/>
              <a:pPr/>
              <a:t>3/13/2016</a:t>
            </a:fld>
            <a:endParaRPr lang="en-NZ"/>
          </a:p>
        </p:txBody>
      </p:sp>
      <p:sp>
        <p:nvSpPr>
          <p:cNvPr id="19" name="Footer Placeholder 18"/>
          <p:cNvSpPr>
            <a:spLocks noGrp="1"/>
          </p:cNvSpPr>
          <p:nvPr>
            <p:ph type="ftr" sz="quarter" idx="11"/>
          </p:nvPr>
        </p:nvSpPr>
        <p:spPr/>
        <p:txBody>
          <a:bodyPr/>
          <a:lstStyle/>
          <a:p>
            <a:endParaRPr lang="en-NZ"/>
          </a:p>
        </p:txBody>
      </p:sp>
      <p:sp>
        <p:nvSpPr>
          <p:cNvPr id="27" name="Slide Number Placeholder 26"/>
          <p:cNvSpPr>
            <a:spLocks noGrp="1"/>
          </p:cNvSpPr>
          <p:nvPr>
            <p:ph type="sldNum" sz="quarter" idx="12"/>
          </p:nvPr>
        </p:nvSpPr>
        <p:spPr/>
        <p:txBody>
          <a:bodyPr/>
          <a:lstStyle/>
          <a:p>
            <a:fld id="{00A65B09-E72C-41F0-8EAB-1A55613781AC}" type="slidenum">
              <a:rPr lang="en-NZ" smtClean="0"/>
              <a:pPr/>
              <a:t>‹#›</a:t>
            </a:fld>
            <a:endParaRPr lang="en-N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855860-E2B5-4FEF-AA32-2BA63FC50049}" type="datetimeFigureOut">
              <a:rPr lang="en-US" smtClean="0"/>
              <a:pPr/>
              <a:t>3/13/2016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0A65B09-E72C-41F0-8EAB-1A55613781AC}" type="slidenum">
              <a:rPr lang="en-NZ" smtClean="0"/>
              <a:pPr/>
              <a:t>‹#›</a:t>
            </a:fld>
            <a:endParaRPr lang="en-N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855860-E2B5-4FEF-AA32-2BA63FC50049}" type="datetimeFigureOut">
              <a:rPr lang="en-US" smtClean="0"/>
              <a:pPr/>
              <a:t>3/13/2016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0A65B09-E72C-41F0-8EAB-1A55613781AC}" type="slidenum">
              <a:rPr lang="en-NZ" smtClean="0"/>
              <a:pPr/>
              <a:t>‹#›</a:t>
            </a:fld>
            <a:endParaRPr lang="en-N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855860-E2B5-4FEF-AA32-2BA63FC50049}" type="datetimeFigureOut">
              <a:rPr lang="en-US" smtClean="0"/>
              <a:pPr/>
              <a:t>3/13/2016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0A65B09-E72C-41F0-8EAB-1A55613781AC}" type="slidenum">
              <a:rPr lang="en-NZ" smtClean="0"/>
              <a:pPr/>
              <a:t>‹#›</a:t>
            </a:fld>
            <a:endParaRPr lang="en-N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4855860-E2B5-4FEF-AA32-2BA63FC50049}" type="datetimeFigureOut">
              <a:rPr lang="en-US" smtClean="0"/>
              <a:pPr/>
              <a:t>3/13/2016</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00A65B09-E72C-41F0-8EAB-1A55613781AC}" type="slidenum">
              <a:rPr lang="en-NZ" smtClean="0"/>
              <a:pPr/>
              <a:t>‹#›</a:t>
            </a:fld>
            <a:endParaRPr lang="en-N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855860-E2B5-4FEF-AA32-2BA63FC50049}" type="datetimeFigureOut">
              <a:rPr lang="en-US" smtClean="0"/>
              <a:pPr/>
              <a:t>3/13/2016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0A65B09-E72C-41F0-8EAB-1A55613781AC}" type="slidenum">
              <a:rPr lang="en-NZ" smtClean="0"/>
              <a:pPr/>
              <a:t>‹#›</a:t>
            </a:fld>
            <a:endParaRPr lang="en-N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4855860-E2B5-4FEF-AA32-2BA63FC50049}" type="datetimeFigureOut">
              <a:rPr lang="en-US" smtClean="0"/>
              <a:pPr/>
              <a:t>3/13/2016</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00A65B09-E72C-41F0-8EAB-1A55613781AC}" type="slidenum">
              <a:rPr lang="en-NZ" smtClean="0"/>
              <a:pPr/>
              <a:t>‹#›</a:t>
            </a:fld>
            <a:endParaRPr lang="en-N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4855860-E2B5-4FEF-AA32-2BA63FC50049}" type="datetimeFigureOut">
              <a:rPr lang="en-US" smtClean="0"/>
              <a:pPr/>
              <a:t>3/13/2016</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00A65B09-E72C-41F0-8EAB-1A55613781AC}" type="slidenum">
              <a:rPr lang="en-NZ" smtClean="0"/>
              <a:pPr/>
              <a:t>‹#›</a:t>
            </a:fld>
            <a:endParaRPr lang="en-N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55860-E2B5-4FEF-AA32-2BA63FC50049}" type="datetimeFigureOut">
              <a:rPr lang="en-US" smtClean="0"/>
              <a:pPr/>
              <a:t>3/13/2016</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00A65B09-E72C-41F0-8EAB-1A55613781AC}" type="slidenum">
              <a:rPr lang="en-NZ" smtClean="0"/>
              <a:pPr/>
              <a:t>‹#›</a:t>
            </a:fld>
            <a:endParaRPr lang="en-N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4855860-E2B5-4FEF-AA32-2BA63FC50049}" type="datetimeFigureOut">
              <a:rPr lang="en-US" smtClean="0"/>
              <a:pPr/>
              <a:t>3/13/2016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00A65B09-E72C-41F0-8EAB-1A55613781AC}" type="slidenum">
              <a:rPr lang="en-NZ" smtClean="0"/>
              <a:pPr/>
              <a:t>‹#›</a:t>
            </a:fld>
            <a:endParaRPr lang="en-N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4855860-E2B5-4FEF-AA32-2BA63FC50049}" type="datetimeFigureOut">
              <a:rPr lang="en-US" smtClean="0"/>
              <a:pPr/>
              <a:t>3/13/2016</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a:xfrm>
            <a:off x="8077200" y="6356350"/>
            <a:ext cx="609600" cy="365125"/>
          </a:xfrm>
        </p:spPr>
        <p:txBody>
          <a:bodyPr/>
          <a:lstStyle/>
          <a:p>
            <a:fld id="{00A65B09-E72C-41F0-8EAB-1A55613781AC}" type="slidenum">
              <a:rPr lang="en-NZ" smtClean="0"/>
              <a:pPr/>
              <a:t>‹#›</a:t>
            </a:fld>
            <a:endParaRPr lang="en-NZ"/>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4855860-E2B5-4FEF-AA32-2BA63FC50049}" type="datetimeFigureOut">
              <a:rPr lang="en-US" smtClean="0"/>
              <a:pPr/>
              <a:t>3/13/2016</a:t>
            </a:fld>
            <a:endParaRPr lang="en-NZ"/>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NZ"/>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0A65B09-E72C-41F0-8EAB-1A55613781AC}" type="slidenum">
              <a:rPr lang="en-NZ" smtClean="0"/>
              <a:pPr/>
              <a:t>‹#›</a:t>
            </a:fld>
            <a:endParaRPr lang="en-NZ"/>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371600"/>
            <a:ext cx="7851648" cy="1200144"/>
          </a:xfrm>
        </p:spPr>
        <p:txBody>
          <a:bodyPr/>
          <a:lstStyle/>
          <a:p>
            <a:pPr algn="ctr"/>
            <a:r>
              <a:rPr lang="en-NZ" dirty="0" smtClean="0">
                <a:solidFill>
                  <a:schemeClr val="tx1"/>
                </a:solidFill>
                <a:effectLst>
                  <a:outerShdw blurRad="38100" dist="38100" dir="2700000" algn="tl">
                    <a:srgbClr val="000000">
                      <a:alpha val="43137"/>
                    </a:srgbClr>
                  </a:outerShdw>
                </a:effectLst>
              </a:rPr>
              <a:t>   Kingdom Parables</a:t>
            </a:r>
            <a:endParaRPr lang="en-NZ" dirty="0">
              <a:solidFill>
                <a:schemeClr val="tx1"/>
              </a:solidFill>
              <a:effectLst>
                <a:outerShdw blurRad="38100" dist="38100" dir="2700000" algn="tl">
                  <a:srgbClr val="000000">
                    <a:alpha val="43137"/>
                  </a:srgbClr>
                </a:outerShdw>
              </a:effectLst>
            </a:endParaRPr>
          </a:p>
        </p:txBody>
      </p:sp>
      <p:sp>
        <p:nvSpPr>
          <p:cNvPr id="3" name="TextBox 2"/>
          <p:cNvSpPr txBox="1"/>
          <p:nvPr/>
        </p:nvSpPr>
        <p:spPr>
          <a:xfrm>
            <a:off x="3571868" y="5143512"/>
            <a:ext cx="1593513" cy="646331"/>
          </a:xfrm>
          <a:prstGeom prst="rect">
            <a:avLst/>
          </a:prstGeom>
          <a:noFill/>
        </p:spPr>
        <p:txBody>
          <a:bodyPr wrap="none" rtlCol="0">
            <a:spAutoFit/>
          </a:bodyPr>
          <a:lstStyle/>
          <a:p>
            <a:pPr algn="ctr"/>
            <a:r>
              <a:rPr lang="en-NZ" dirty="0" smtClean="0">
                <a:latin typeface="+mj-lt"/>
              </a:rPr>
              <a:t>Doug Withers</a:t>
            </a:r>
          </a:p>
          <a:p>
            <a:pPr algn="ctr"/>
            <a:r>
              <a:rPr lang="en-NZ" dirty="0" smtClean="0">
                <a:latin typeface="+mj-lt"/>
              </a:rPr>
              <a:t>13 March 2016</a:t>
            </a:r>
            <a:endParaRPr lang="en-NZ"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chemeClr val="bg1"/>
                </a:solidFill>
              </a:rPr>
              <a:t>Decoding a message</a:t>
            </a:r>
            <a:endParaRPr lang="en-NZ" dirty="0">
              <a:solidFill>
                <a:schemeClr val="bg1"/>
              </a:solidFill>
            </a:endParaRPr>
          </a:p>
        </p:txBody>
      </p:sp>
      <p:pic>
        <p:nvPicPr>
          <p:cNvPr id="2050" name="Picture 2"/>
          <p:cNvPicPr>
            <a:picLocks noChangeAspect="1" noChangeArrowheads="1"/>
          </p:cNvPicPr>
          <p:nvPr/>
        </p:nvPicPr>
        <p:blipFill>
          <a:blip r:embed="rId2" cstate="print"/>
          <a:srcRect/>
          <a:stretch>
            <a:fillRect/>
          </a:stretch>
        </p:blipFill>
        <p:spPr bwMode="auto">
          <a:xfrm>
            <a:off x="500034" y="2786058"/>
            <a:ext cx="7911912" cy="928694"/>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chemeClr val="bg1"/>
                </a:solidFill>
              </a:rPr>
              <a:t>Decoding a message</a:t>
            </a:r>
            <a:endParaRPr lang="en-NZ" dirty="0">
              <a:solidFill>
                <a:schemeClr val="bg1"/>
              </a:solidFill>
            </a:endParaRPr>
          </a:p>
        </p:txBody>
      </p:sp>
      <p:pic>
        <p:nvPicPr>
          <p:cNvPr id="3074" name="Picture 2"/>
          <p:cNvPicPr>
            <a:picLocks noChangeAspect="1" noChangeArrowheads="1"/>
          </p:cNvPicPr>
          <p:nvPr/>
        </p:nvPicPr>
        <p:blipFill>
          <a:blip r:embed="rId2" cstate="print"/>
          <a:srcRect/>
          <a:stretch>
            <a:fillRect/>
          </a:stretch>
        </p:blipFill>
        <p:spPr bwMode="auto">
          <a:xfrm>
            <a:off x="500034" y="2786058"/>
            <a:ext cx="7911912" cy="928694"/>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chemeClr val="bg1"/>
                </a:solidFill>
              </a:rPr>
              <a:t>Decoding a message</a:t>
            </a:r>
            <a:endParaRPr lang="en-NZ" dirty="0"/>
          </a:p>
        </p:txBody>
      </p:sp>
      <p:pic>
        <p:nvPicPr>
          <p:cNvPr id="4098" name="Picture 2"/>
          <p:cNvPicPr>
            <a:picLocks noChangeAspect="1" noChangeArrowheads="1"/>
          </p:cNvPicPr>
          <p:nvPr/>
        </p:nvPicPr>
        <p:blipFill>
          <a:blip r:embed="rId2" cstate="print"/>
          <a:srcRect/>
          <a:stretch>
            <a:fillRect/>
          </a:stretch>
        </p:blipFill>
        <p:spPr bwMode="auto">
          <a:xfrm>
            <a:off x="500034" y="2714620"/>
            <a:ext cx="4789765" cy="110808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chemeClr val="bg1"/>
                </a:solidFill>
              </a:rPr>
              <a:t>Decoding a message</a:t>
            </a:r>
            <a:endParaRPr lang="en-NZ" dirty="0"/>
          </a:p>
        </p:txBody>
      </p:sp>
      <p:pic>
        <p:nvPicPr>
          <p:cNvPr id="5127" name="Picture 7"/>
          <p:cNvPicPr>
            <a:picLocks noChangeAspect="1" noChangeArrowheads="1"/>
          </p:cNvPicPr>
          <p:nvPr/>
        </p:nvPicPr>
        <p:blipFill>
          <a:blip r:embed="rId2" cstate="print"/>
          <a:srcRect/>
          <a:stretch>
            <a:fillRect/>
          </a:stretch>
        </p:blipFill>
        <p:spPr bwMode="auto">
          <a:xfrm>
            <a:off x="500034" y="2031999"/>
            <a:ext cx="8144521" cy="3611579"/>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chemeClr val="bg1"/>
                </a:solidFill>
              </a:rPr>
              <a:t>Decoding a message</a:t>
            </a:r>
            <a:endParaRPr lang="en-NZ" dirty="0"/>
          </a:p>
        </p:txBody>
      </p:sp>
      <p:pic>
        <p:nvPicPr>
          <p:cNvPr id="6146" name="Picture 2"/>
          <p:cNvPicPr>
            <a:picLocks noChangeAspect="1" noChangeArrowheads="1"/>
          </p:cNvPicPr>
          <p:nvPr/>
        </p:nvPicPr>
        <p:blipFill>
          <a:blip r:embed="rId2" cstate="print"/>
          <a:srcRect/>
          <a:stretch>
            <a:fillRect/>
          </a:stretch>
        </p:blipFill>
        <p:spPr bwMode="auto">
          <a:xfrm>
            <a:off x="500034" y="2031999"/>
            <a:ext cx="8144521" cy="3611579"/>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928694"/>
          </a:xfrm>
        </p:spPr>
        <p:txBody>
          <a:bodyPr/>
          <a:lstStyle/>
          <a:p>
            <a:r>
              <a:rPr lang="en-NZ" b="1" dirty="0" smtClean="0">
                <a:solidFill>
                  <a:schemeClr val="bg1"/>
                </a:solidFill>
              </a:rPr>
              <a:t>The Four Soils</a:t>
            </a:r>
            <a:endParaRPr lang="en-NZ" dirty="0">
              <a:solidFill>
                <a:schemeClr val="bg1"/>
              </a:solidFill>
            </a:endParaRPr>
          </a:p>
        </p:txBody>
      </p:sp>
      <p:sp>
        <p:nvSpPr>
          <p:cNvPr id="5" name="Content Placeholder 4"/>
          <p:cNvSpPr>
            <a:spLocks noGrp="1"/>
          </p:cNvSpPr>
          <p:nvPr>
            <p:ph sz="half" idx="1"/>
          </p:nvPr>
        </p:nvSpPr>
        <p:spPr>
          <a:xfrm>
            <a:off x="428596" y="1214422"/>
            <a:ext cx="8286808" cy="5140503"/>
          </a:xfrm>
        </p:spPr>
        <p:txBody>
          <a:bodyPr>
            <a:normAutofit/>
          </a:bodyPr>
          <a:lstStyle/>
          <a:p>
            <a:pPr>
              <a:buNone/>
            </a:pPr>
            <a:r>
              <a:rPr lang="en-GB" sz="2400" dirty="0" smtClean="0">
                <a:solidFill>
                  <a:schemeClr val="bg1"/>
                </a:solidFill>
                <a:latin typeface="+mj-lt"/>
              </a:rPr>
              <a:t>Then he began to tell them many things in parables. He said, </a:t>
            </a:r>
          </a:p>
          <a:p>
            <a:pPr>
              <a:buNone/>
            </a:pPr>
            <a:r>
              <a:rPr lang="en-GB" sz="2400" dirty="0" smtClean="0">
                <a:solidFill>
                  <a:schemeClr val="bg1"/>
                </a:solidFill>
                <a:latin typeface="+mj-lt"/>
              </a:rPr>
              <a:t>“Listen! A farmer went out to </a:t>
            </a:r>
            <a:r>
              <a:rPr lang="en-GB" sz="2400" dirty="0" err="1" smtClean="0">
                <a:solidFill>
                  <a:schemeClr val="bg1"/>
                </a:solidFill>
                <a:latin typeface="+mj-lt"/>
              </a:rPr>
              <a:t>sow.</a:t>
            </a:r>
            <a:r>
              <a:rPr lang="en-GB" sz="2400" dirty="0" smtClean="0">
                <a:solidFill>
                  <a:schemeClr val="bg1"/>
                </a:solidFill>
                <a:latin typeface="+mj-lt"/>
              </a:rPr>
              <a:t>  As he was sowing, some seeds fell along the path, and birds came and ate them up.  </a:t>
            </a:r>
          </a:p>
          <a:p>
            <a:pPr>
              <a:buNone/>
            </a:pPr>
            <a:r>
              <a:rPr lang="en-GB" sz="2400" dirty="0" smtClean="0">
                <a:solidFill>
                  <a:schemeClr val="bg1"/>
                </a:solidFill>
                <a:latin typeface="+mj-lt"/>
              </a:rPr>
              <a:t>Other seeds fell on stony ground, where they did not have a lot of soil. They sprouted at once because the soil wasn’t deep.  But when the sun came up, they were scorched. Since they did not have any roots, they dried up. </a:t>
            </a:r>
          </a:p>
          <a:p>
            <a:pPr>
              <a:buNone/>
            </a:pPr>
            <a:r>
              <a:rPr lang="en-GB" sz="2400" dirty="0" smtClean="0">
                <a:solidFill>
                  <a:schemeClr val="bg1"/>
                </a:solidFill>
                <a:latin typeface="+mj-lt"/>
              </a:rPr>
              <a:t>Other seeds fell among thorn bushes, and the thorn bushes grew higher and choked them out. </a:t>
            </a:r>
          </a:p>
          <a:p>
            <a:pPr>
              <a:buNone/>
            </a:pPr>
            <a:r>
              <a:rPr lang="en-GB" sz="2400" dirty="0" smtClean="0">
                <a:solidFill>
                  <a:schemeClr val="bg1"/>
                </a:solidFill>
                <a:latin typeface="+mj-lt"/>
              </a:rPr>
              <a:t>But other seeds fell on good soil and produced a crop, some 100, some 60, and some 30 times what was sown.  Let the person who has ears listen!” 			Matt 13:3-9 ISV</a:t>
            </a:r>
            <a:endParaRPr lang="en-NZ" sz="2400" dirty="0">
              <a:solidFill>
                <a:schemeClr val="bg1"/>
              </a:solidFill>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928694"/>
          </a:xfrm>
        </p:spPr>
        <p:txBody>
          <a:bodyPr>
            <a:normAutofit/>
          </a:bodyPr>
          <a:lstStyle/>
          <a:p>
            <a:r>
              <a:rPr lang="en-NZ" b="1" dirty="0" smtClean="0">
                <a:solidFill>
                  <a:schemeClr val="bg1"/>
                </a:solidFill>
              </a:rPr>
              <a:t>Four Soils: Explained</a:t>
            </a:r>
            <a:endParaRPr lang="en-NZ" dirty="0">
              <a:solidFill>
                <a:schemeClr val="bg1"/>
              </a:solidFill>
            </a:endParaRPr>
          </a:p>
        </p:txBody>
      </p:sp>
      <p:sp>
        <p:nvSpPr>
          <p:cNvPr id="5" name="Content Placeholder 4"/>
          <p:cNvSpPr>
            <a:spLocks noGrp="1"/>
          </p:cNvSpPr>
          <p:nvPr>
            <p:ph sz="half" idx="1"/>
          </p:nvPr>
        </p:nvSpPr>
        <p:spPr>
          <a:xfrm>
            <a:off x="428596" y="1357298"/>
            <a:ext cx="8286808" cy="4997627"/>
          </a:xfrm>
        </p:spPr>
        <p:txBody>
          <a:bodyPr>
            <a:normAutofit fontScale="92500" lnSpcReduction="10000"/>
          </a:bodyPr>
          <a:lstStyle/>
          <a:p>
            <a:pPr>
              <a:buNone/>
            </a:pPr>
            <a:r>
              <a:rPr lang="en-GB" sz="2400" dirty="0" smtClean="0">
                <a:solidFill>
                  <a:schemeClr val="bg1"/>
                </a:solidFill>
                <a:latin typeface="+mj-lt"/>
              </a:rPr>
              <a:t>“Listen, then, to the parable about the farmer.  </a:t>
            </a:r>
          </a:p>
          <a:p>
            <a:pPr>
              <a:buNone/>
            </a:pPr>
            <a:r>
              <a:rPr lang="en-GB" sz="2400" dirty="0" smtClean="0">
                <a:solidFill>
                  <a:schemeClr val="bg1"/>
                </a:solidFill>
                <a:latin typeface="+mj-lt"/>
              </a:rPr>
              <a:t>When anyone hears the word about the kingdom yet doesn’t understand it, the evil one comes and snatches away what was sown in his heart. This is what was sown along the path.  </a:t>
            </a:r>
          </a:p>
          <a:p>
            <a:pPr>
              <a:buNone/>
            </a:pPr>
            <a:r>
              <a:rPr lang="en-GB" sz="2400" dirty="0" smtClean="0">
                <a:solidFill>
                  <a:schemeClr val="bg1"/>
                </a:solidFill>
                <a:latin typeface="+mj-lt"/>
              </a:rPr>
              <a:t>As for what was sown on the stony ground, this is the person who hears the word and accepts it joyfully at once, but since he doesn’t have any root in himself, he lasts for only a short time. When trouble or persecution comes along because of the word, he immediately falls away.  </a:t>
            </a:r>
          </a:p>
          <a:p>
            <a:pPr>
              <a:buNone/>
            </a:pPr>
            <a:r>
              <a:rPr lang="en-GB" sz="2400" dirty="0" smtClean="0">
                <a:solidFill>
                  <a:schemeClr val="bg1"/>
                </a:solidFill>
                <a:latin typeface="+mj-lt"/>
              </a:rPr>
              <a:t>As for what was sown among the thorn bushes, this is the person who hears the word, but the worries of life and the deceitful pleasures of wealth choke the word so that it can’t produce a crop.  </a:t>
            </a:r>
          </a:p>
          <a:p>
            <a:pPr>
              <a:buNone/>
            </a:pPr>
            <a:r>
              <a:rPr lang="en-GB" sz="2400" dirty="0" smtClean="0">
                <a:solidFill>
                  <a:schemeClr val="bg1"/>
                </a:solidFill>
                <a:latin typeface="+mj-lt"/>
              </a:rPr>
              <a:t>But as for what was sown on good soil, this is the person who hears the word, understands it, and produces a crop that yields 100, 60, or 30 times what was sown.” 			Matt 13:18-23 ISV</a:t>
            </a:r>
            <a:endParaRPr lang="en-NZ" sz="2400" dirty="0">
              <a:solidFill>
                <a:schemeClr val="bg1"/>
              </a:solidFill>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29600" cy="928694"/>
          </a:xfrm>
        </p:spPr>
        <p:txBody>
          <a:bodyPr>
            <a:normAutofit/>
          </a:bodyPr>
          <a:lstStyle/>
          <a:p>
            <a:r>
              <a:rPr lang="en-NZ" b="1" dirty="0" smtClean="0">
                <a:solidFill>
                  <a:schemeClr val="bg1"/>
                </a:solidFill>
              </a:rPr>
              <a:t>Four Soils: Explained</a:t>
            </a:r>
            <a:endParaRPr lang="en-NZ" dirty="0">
              <a:solidFill>
                <a:schemeClr val="bg1"/>
              </a:solidFill>
            </a:endParaRPr>
          </a:p>
        </p:txBody>
      </p:sp>
      <p:sp>
        <p:nvSpPr>
          <p:cNvPr id="5" name="Content Placeholder 4"/>
          <p:cNvSpPr>
            <a:spLocks noGrp="1"/>
          </p:cNvSpPr>
          <p:nvPr>
            <p:ph sz="half" idx="1"/>
          </p:nvPr>
        </p:nvSpPr>
        <p:spPr>
          <a:xfrm>
            <a:off x="428596" y="1357298"/>
            <a:ext cx="8286808" cy="4997627"/>
          </a:xfrm>
        </p:spPr>
        <p:txBody>
          <a:bodyPr>
            <a:normAutofit fontScale="92500" lnSpcReduction="10000"/>
          </a:bodyPr>
          <a:lstStyle/>
          <a:p>
            <a:pPr>
              <a:buNone/>
            </a:pPr>
            <a:r>
              <a:rPr lang="en-GB" sz="2400" dirty="0" smtClean="0">
                <a:solidFill>
                  <a:schemeClr val="bg1"/>
                </a:solidFill>
                <a:latin typeface="+mj-lt"/>
              </a:rPr>
              <a:t>“Listen, then, to the parable about the farmer.  </a:t>
            </a:r>
          </a:p>
          <a:p>
            <a:pPr>
              <a:buNone/>
            </a:pPr>
            <a:r>
              <a:rPr lang="en-GB" sz="2400" dirty="0" smtClean="0">
                <a:solidFill>
                  <a:schemeClr val="bg1"/>
                </a:solidFill>
                <a:latin typeface="+mj-lt"/>
              </a:rPr>
              <a:t>When anyone hears the word about the kingdom yet doesn’t understand it, </a:t>
            </a:r>
            <a:r>
              <a:rPr lang="en-GB" sz="2400" b="1" u="sng" dirty="0" smtClean="0">
                <a:solidFill>
                  <a:srgbClr val="FFFF00"/>
                </a:solidFill>
                <a:latin typeface="+mj-lt"/>
              </a:rPr>
              <a:t>the evil one comes and snatches away what was sown in his heart. </a:t>
            </a:r>
            <a:r>
              <a:rPr lang="en-GB" sz="2400" dirty="0" smtClean="0">
                <a:solidFill>
                  <a:schemeClr val="bg1"/>
                </a:solidFill>
                <a:latin typeface="+mj-lt"/>
              </a:rPr>
              <a:t>This is what was sown along the path.  </a:t>
            </a:r>
          </a:p>
          <a:p>
            <a:pPr>
              <a:buNone/>
            </a:pPr>
            <a:r>
              <a:rPr lang="en-GB" sz="2400" dirty="0" smtClean="0">
                <a:solidFill>
                  <a:schemeClr val="bg1"/>
                </a:solidFill>
                <a:latin typeface="+mj-lt"/>
              </a:rPr>
              <a:t>As for what was sown on the stony ground, this is the person who hears the word and accepts it joyfully at once, but since he doesn’t have any root in himself, he lasts for only a short time. When trouble or persecution comes along because of the word, he immediately falls away.  </a:t>
            </a:r>
          </a:p>
          <a:p>
            <a:pPr>
              <a:buNone/>
            </a:pPr>
            <a:r>
              <a:rPr lang="en-GB" sz="2400" dirty="0" smtClean="0">
                <a:solidFill>
                  <a:schemeClr val="bg1"/>
                </a:solidFill>
                <a:latin typeface="+mj-lt"/>
              </a:rPr>
              <a:t>As for what was sown among the thorn bushes, this is the person who hears the word, but the worries of life and the deceitful pleasures of wealth choke the word so that it can’t produce a crop.  </a:t>
            </a:r>
          </a:p>
          <a:p>
            <a:pPr>
              <a:buNone/>
            </a:pPr>
            <a:r>
              <a:rPr lang="en-GB" sz="2400" dirty="0" smtClean="0">
                <a:solidFill>
                  <a:schemeClr val="bg1"/>
                </a:solidFill>
                <a:latin typeface="+mj-lt"/>
              </a:rPr>
              <a:t>But as for what was sown on good soil, this is the person who hears the word, understands it, and produces a crop that yields 100, 60, or 30 times what was sown.” 			Matt 13:18-23 ISV</a:t>
            </a:r>
            <a:endParaRPr lang="en-NZ" sz="2400" dirty="0">
              <a:solidFill>
                <a:schemeClr val="bg1"/>
              </a:solidFill>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928694"/>
          </a:xfrm>
        </p:spPr>
        <p:txBody>
          <a:bodyPr>
            <a:normAutofit/>
          </a:bodyPr>
          <a:lstStyle/>
          <a:p>
            <a:r>
              <a:rPr lang="en-NZ" b="1" dirty="0" smtClean="0">
                <a:solidFill>
                  <a:schemeClr val="bg1"/>
                </a:solidFill>
              </a:rPr>
              <a:t>Tares &amp; Wheat</a:t>
            </a:r>
            <a:endParaRPr lang="en-NZ" dirty="0">
              <a:solidFill>
                <a:schemeClr val="bg1"/>
              </a:solidFill>
            </a:endParaRPr>
          </a:p>
        </p:txBody>
      </p:sp>
      <p:sp>
        <p:nvSpPr>
          <p:cNvPr id="5" name="Content Placeholder 4"/>
          <p:cNvSpPr>
            <a:spLocks noGrp="1"/>
          </p:cNvSpPr>
          <p:nvPr>
            <p:ph sz="half" idx="1"/>
          </p:nvPr>
        </p:nvSpPr>
        <p:spPr>
          <a:xfrm>
            <a:off x="428596" y="1285860"/>
            <a:ext cx="8286808" cy="5069065"/>
          </a:xfrm>
        </p:spPr>
        <p:txBody>
          <a:bodyPr>
            <a:normAutofit fontScale="92500"/>
          </a:bodyPr>
          <a:lstStyle/>
          <a:p>
            <a:pPr>
              <a:buNone/>
            </a:pPr>
            <a:r>
              <a:rPr lang="en-NZ" sz="2400" dirty="0" smtClean="0">
                <a:solidFill>
                  <a:schemeClr val="bg1"/>
                </a:solidFill>
                <a:latin typeface="+mj-lt"/>
              </a:rPr>
              <a:t>He presented another parable to them: </a:t>
            </a:r>
          </a:p>
          <a:p>
            <a:pPr>
              <a:buNone/>
            </a:pPr>
            <a:r>
              <a:rPr lang="en-NZ" sz="2400" dirty="0" smtClean="0">
                <a:solidFill>
                  <a:schemeClr val="bg1"/>
                </a:solidFill>
                <a:latin typeface="+mj-lt"/>
              </a:rPr>
              <a:t>“The kingdom from heaven may be compared to a man who sowed good seed in his field.  While people were sleeping, his enemy came and sowed weeds among the wheat and went away.  When the crop came up and bore grain, the weeds appeared, too.  </a:t>
            </a:r>
          </a:p>
          <a:p>
            <a:pPr>
              <a:buNone/>
            </a:pPr>
            <a:r>
              <a:rPr lang="en-NZ" sz="2400" dirty="0" smtClean="0">
                <a:solidFill>
                  <a:schemeClr val="bg1"/>
                </a:solidFill>
                <a:latin typeface="+mj-lt"/>
              </a:rPr>
              <a:t>“The owner’s servants came and asked him, ‘Master, you sowed good seed in your field, didn’t you? Then where did these weeds come from?’  “He told them, ‘An enemy did this!’ “The servants asked him, ‘Do you want us to go and pull them out?’  </a:t>
            </a:r>
          </a:p>
          <a:p>
            <a:pPr>
              <a:buNone/>
            </a:pPr>
            <a:r>
              <a:rPr lang="en-NZ" sz="2400" dirty="0" smtClean="0">
                <a:solidFill>
                  <a:schemeClr val="bg1"/>
                </a:solidFill>
                <a:latin typeface="+mj-lt"/>
              </a:rPr>
              <a:t>“He said, ‘No! If you pull out the weeds, you might pull out the wheat with them.  Let both grow together until the harvest, and at harvest time I will tell the reapers, “Gather the weeds first and tie them in bundles for burning, but bring the wheat into my barn.”’”</a:t>
            </a:r>
          </a:p>
          <a:p>
            <a:pPr>
              <a:buNone/>
            </a:pPr>
            <a:r>
              <a:rPr lang="en-NZ" sz="2400" dirty="0" smtClean="0">
                <a:solidFill>
                  <a:schemeClr val="bg1"/>
                </a:solidFill>
                <a:latin typeface="+mj-lt"/>
              </a:rPr>
              <a:t>							Matt 13:24-30 ISV</a:t>
            </a:r>
            <a:endParaRPr lang="en-NZ" sz="2400" dirty="0">
              <a:solidFill>
                <a:schemeClr val="bg1"/>
              </a:solidFill>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wheat-tares.jpg"/>
          <p:cNvPicPr>
            <a:picLocks noGrp="1" noChangeAspect="1"/>
          </p:cNvPicPr>
          <p:nvPr>
            <p:ph sz="half" idx="1"/>
          </p:nvPr>
        </p:nvPicPr>
        <p:blipFill>
          <a:blip r:embed="rId2" cstate="print"/>
          <a:stretch>
            <a:fillRect/>
          </a:stretch>
        </p:blipFill>
        <p:spPr>
          <a:xfrm>
            <a:off x="357158" y="1214422"/>
            <a:ext cx="8382368" cy="5254696"/>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fontScale="90000"/>
          </a:bodyPr>
          <a:lstStyle/>
          <a:p>
            <a:r>
              <a:rPr lang="en-NZ" dirty="0" smtClean="0">
                <a:solidFill>
                  <a:schemeClr val="bg1"/>
                </a:solidFill>
              </a:rPr>
              <a:t>Why did Jesus speak in parables?</a:t>
            </a:r>
            <a:endParaRPr lang="en-NZ" dirty="0">
              <a:solidFill>
                <a:schemeClr val="bg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928694"/>
          </a:xfrm>
        </p:spPr>
        <p:txBody>
          <a:bodyPr>
            <a:normAutofit/>
          </a:bodyPr>
          <a:lstStyle/>
          <a:p>
            <a:r>
              <a:rPr lang="en-NZ" b="1" dirty="0" smtClean="0">
                <a:solidFill>
                  <a:schemeClr val="bg1"/>
                </a:solidFill>
              </a:rPr>
              <a:t>Tares &amp; Wheat: Explained</a:t>
            </a:r>
            <a:endParaRPr lang="en-NZ" dirty="0">
              <a:solidFill>
                <a:schemeClr val="bg1"/>
              </a:solidFill>
            </a:endParaRPr>
          </a:p>
        </p:txBody>
      </p:sp>
      <p:sp>
        <p:nvSpPr>
          <p:cNvPr id="5" name="Content Placeholder 4"/>
          <p:cNvSpPr>
            <a:spLocks noGrp="1"/>
          </p:cNvSpPr>
          <p:nvPr>
            <p:ph sz="half" idx="1"/>
          </p:nvPr>
        </p:nvSpPr>
        <p:spPr>
          <a:xfrm>
            <a:off x="428596" y="1285860"/>
            <a:ext cx="8286808" cy="5069065"/>
          </a:xfrm>
        </p:spPr>
        <p:txBody>
          <a:bodyPr>
            <a:normAutofit fontScale="92500" lnSpcReduction="10000"/>
          </a:bodyPr>
          <a:lstStyle/>
          <a:p>
            <a:pPr>
              <a:buNone/>
            </a:pPr>
            <a:r>
              <a:rPr lang="en-GB" sz="2400" dirty="0" smtClean="0">
                <a:solidFill>
                  <a:schemeClr val="bg1"/>
                </a:solidFill>
                <a:latin typeface="+mj-lt"/>
              </a:rPr>
              <a:t>Then Jesus left the crowds and went into the house. His disciples came to him and asked, “Explain to us the parable about the weeds in the field.”  He answered, </a:t>
            </a:r>
          </a:p>
          <a:p>
            <a:pPr>
              <a:buNone/>
            </a:pPr>
            <a:r>
              <a:rPr lang="en-GB" sz="2400" dirty="0" smtClean="0">
                <a:solidFill>
                  <a:schemeClr val="bg1"/>
                </a:solidFill>
                <a:latin typeface="+mj-lt"/>
              </a:rPr>
              <a:t>“The person who sowed good seed is the Son of Man, while the field is the world. The good seed are those who belong to the kingdom, while the weeds are those who belong to the evil one.  The enemy who sowed them is the Devil, the harvest is the end of the age, and the reapers are the angels.  </a:t>
            </a:r>
          </a:p>
          <a:p>
            <a:pPr>
              <a:buNone/>
            </a:pPr>
            <a:r>
              <a:rPr lang="en-GB" sz="2400" dirty="0" smtClean="0">
                <a:solidFill>
                  <a:schemeClr val="bg1"/>
                </a:solidFill>
                <a:latin typeface="+mj-lt"/>
              </a:rPr>
              <a:t>Just as weeds are gathered and burned with fire, so it will be at end of the age.  The Son of Man will send his angels, and they will gather from his kingdom everything that causes others to sin and those who practice lawlessness  and they will throw them into a blazing furnace. In that place there will be wailing and gnashing of teeth.  Then the righteous will shine like the sun in their Father’s kingdom. Let the person who has ears listen!” 		Matt 13:36-43 ISV</a:t>
            </a:r>
            <a:endParaRPr lang="en-NZ" sz="2400" dirty="0">
              <a:solidFill>
                <a:schemeClr val="bg1"/>
              </a:solidFill>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a:bodyPr>
          <a:lstStyle/>
          <a:p>
            <a:r>
              <a:rPr lang="en-NZ" dirty="0" smtClean="0">
                <a:solidFill>
                  <a:schemeClr val="bg1"/>
                </a:solidFill>
              </a:rPr>
              <a:t>Jesus consistent use of idioms</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a:bodyPr>
          <a:lstStyle/>
          <a:p>
            <a:pPr>
              <a:buNone/>
            </a:pPr>
            <a:r>
              <a:rPr lang="en-NZ" sz="2800" b="1" dirty="0" smtClean="0">
                <a:solidFill>
                  <a:schemeClr val="bg1"/>
                </a:solidFill>
                <a:latin typeface="+mj-lt"/>
              </a:rPr>
              <a:t>The sower 	=  Jesus; </a:t>
            </a:r>
          </a:p>
          <a:p>
            <a:pPr>
              <a:buNone/>
            </a:pPr>
            <a:r>
              <a:rPr lang="en-NZ" sz="2800" b="1" dirty="0" smtClean="0">
                <a:solidFill>
                  <a:schemeClr val="bg1"/>
                </a:solidFill>
                <a:latin typeface="+mj-lt"/>
              </a:rPr>
              <a:t>The field 	=  The people of the world.</a:t>
            </a:r>
          </a:p>
          <a:p>
            <a:pPr>
              <a:buNone/>
            </a:pPr>
            <a:r>
              <a:rPr lang="en-NZ" sz="2800" b="1" dirty="0" smtClean="0">
                <a:solidFill>
                  <a:schemeClr val="bg1"/>
                </a:solidFill>
                <a:latin typeface="+mj-lt"/>
              </a:rPr>
              <a:t>Birds 		=  Satan’s workers</a:t>
            </a:r>
          </a:p>
          <a:p>
            <a:pPr>
              <a:buNone/>
            </a:pPr>
            <a:r>
              <a:rPr lang="en-NZ" sz="2800" b="1" dirty="0" smtClean="0">
                <a:solidFill>
                  <a:schemeClr val="bg1"/>
                </a:solidFill>
                <a:latin typeface="+mj-lt"/>
              </a:rPr>
              <a:t>Reapers 	=  Angels</a:t>
            </a:r>
          </a:p>
          <a:p>
            <a:pPr>
              <a:buNone/>
            </a:pPr>
            <a:endParaRPr lang="en-NZ" sz="2800" b="1" dirty="0" smtClean="0">
              <a:solidFill>
                <a:schemeClr val="bg1"/>
              </a:solidFill>
              <a:latin typeface="+mj-lt"/>
            </a:endParaRPr>
          </a:p>
          <a:p>
            <a:pPr>
              <a:buNone/>
            </a:pPr>
            <a:r>
              <a:rPr lang="en-NZ" sz="2800" dirty="0" smtClean="0">
                <a:solidFill>
                  <a:schemeClr val="bg1"/>
                </a:solidFill>
                <a:latin typeface="+mj-lt"/>
              </a:rPr>
              <a:t>There is also the consistent theme of a battle between good and evil fighting over the hearts of mankind.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a:bodyPr>
          <a:lstStyle/>
          <a:p>
            <a:r>
              <a:rPr lang="en-NZ" b="1" dirty="0" smtClean="0">
                <a:solidFill>
                  <a:schemeClr val="bg1"/>
                </a:solidFill>
              </a:rPr>
              <a:t>Mustard Seed</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a:bodyPr>
          <a:lstStyle/>
          <a:p>
            <a:pPr>
              <a:buNone/>
            </a:pPr>
            <a:r>
              <a:rPr lang="en-GB" sz="2800" dirty="0" smtClean="0">
                <a:solidFill>
                  <a:schemeClr val="bg1"/>
                </a:solidFill>
                <a:latin typeface="+mj-lt"/>
              </a:rPr>
              <a:t>He presented another parable to them, saying, </a:t>
            </a:r>
          </a:p>
          <a:p>
            <a:pPr>
              <a:buNone/>
            </a:pPr>
            <a:r>
              <a:rPr lang="en-GB" sz="2800" dirty="0" smtClean="0">
                <a:solidFill>
                  <a:schemeClr val="bg1"/>
                </a:solidFill>
                <a:latin typeface="+mj-lt"/>
              </a:rPr>
              <a:t>“The kingdom from heaven is like a mustard seed that a man took and planted in his field.  Although it is the smallest of all seeds, when it is fully grown it is larger than the garden plants and becomes a tree, and the birds in the sky come and nest in its branches.”  </a:t>
            </a:r>
            <a:r>
              <a:rPr lang="en-NZ" sz="2800" dirty="0" smtClean="0">
                <a:solidFill>
                  <a:schemeClr val="bg1"/>
                </a:solidFill>
                <a:latin typeface="+mj-lt"/>
              </a:rPr>
              <a:t>						</a:t>
            </a:r>
            <a:r>
              <a:rPr lang="en-GB" sz="2800" dirty="0" smtClean="0">
                <a:solidFill>
                  <a:schemeClr val="bg1"/>
                </a:solidFill>
                <a:latin typeface="+mj-lt"/>
              </a:rPr>
              <a:t>Matt 13:31-33 ISV</a:t>
            </a:r>
            <a:endParaRPr lang="en-NZ" sz="2800" dirty="0">
              <a:solidFill>
                <a:schemeClr val="bg1"/>
              </a:solidFill>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142852"/>
            <a:ext cx="8229600" cy="1143000"/>
          </a:xfrm>
        </p:spPr>
        <p:txBody>
          <a:bodyPr/>
          <a:lstStyle/>
          <a:p>
            <a:r>
              <a:rPr lang="en-NZ" dirty="0" smtClean="0">
                <a:solidFill>
                  <a:schemeClr val="bg1"/>
                </a:solidFill>
              </a:rPr>
              <a:t>Mustard plants</a:t>
            </a:r>
            <a:endParaRPr lang="en-NZ" dirty="0">
              <a:solidFill>
                <a:schemeClr val="bg1"/>
              </a:solidFill>
            </a:endParaRPr>
          </a:p>
        </p:txBody>
      </p:sp>
      <p:pic>
        <p:nvPicPr>
          <p:cNvPr id="5" name="Content Placeholder 4" descr="winter-mustard-in-vineyards-.jpg"/>
          <p:cNvPicPr>
            <a:picLocks noGrp="1" noChangeAspect="1"/>
          </p:cNvPicPr>
          <p:nvPr>
            <p:ph sz="half" idx="1"/>
          </p:nvPr>
        </p:nvPicPr>
        <p:blipFill>
          <a:blip r:embed="rId2" cstate="print"/>
          <a:stretch>
            <a:fillRect/>
          </a:stretch>
        </p:blipFill>
        <p:spPr>
          <a:xfrm>
            <a:off x="214282" y="1357298"/>
            <a:ext cx="8643998" cy="5512949"/>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Autofit/>
          </a:bodyPr>
          <a:lstStyle/>
          <a:p>
            <a:r>
              <a:rPr lang="en-NZ" sz="4000" b="1" dirty="0" smtClean="0">
                <a:solidFill>
                  <a:schemeClr val="bg1"/>
                </a:solidFill>
              </a:rPr>
              <a:t>‘birds’ in the branches of the Church</a:t>
            </a:r>
            <a:endParaRPr lang="en-NZ" sz="4000" dirty="0">
              <a:solidFill>
                <a:schemeClr val="bg1"/>
              </a:solidFill>
            </a:endParaRPr>
          </a:p>
        </p:txBody>
      </p:sp>
      <p:sp>
        <p:nvSpPr>
          <p:cNvPr id="5" name="Content Placeholder 4"/>
          <p:cNvSpPr>
            <a:spLocks noGrp="1"/>
          </p:cNvSpPr>
          <p:nvPr>
            <p:ph sz="half" idx="1"/>
          </p:nvPr>
        </p:nvSpPr>
        <p:spPr>
          <a:xfrm>
            <a:off x="285720" y="1500174"/>
            <a:ext cx="8429684" cy="4854751"/>
          </a:xfrm>
        </p:spPr>
        <p:txBody>
          <a:bodyPr>
            <a:noAutofit/>
          </a:bodyPr>
          <a:lstStyle/>
          <a:p>
            <a:pPr lvl="0">
              <a:buClr>
                <a:schemeClr val="bg1"/>
              </a:buClr>
            </a:pPr>
            <a:r>
              <a:rPr lang="en-NZ" sz="2400" dirty="0" smtClean="0">
                <a:solidFill>
                  <a:schemeClr val="bg1"/>
                </a:solidFill>
                <a:latin typeface="+mj-lt"/>
              </a:rPr>
              <a:t>Judas among the disciples;</a:t>
            </a:r>
          </a:p>
          <a:p>
            <a:pPr lvl="0">
              <a:buClr>
                <a:schemeClr val="bg1"/>
              </a:buClr>
            </a:pPr>
            <a:r>
              <a:rPr lang="en-NZ" sz="2400" dirty="0" smtClean="0">
                <a:solidFill>
                  <a:schemeClr val="bg1"/>
                </a:solidFill>
                <a:latin typeface="+mj-lt"/>
              </a:rPr>
              <a:t>Ananias and </a:t>
            </a:r>
            <a:r>
              <a:rPr lang="en-NZ" sz="2400" dirty="0" err="1" smtClean="0">
                <a:solidFill>
                  <a:schemeClr val="bg1"/>
                </a:solidFill>
                <a:latin typeface="+mj-lt"/>
              </a:rPr>
              <a:t>Sapphira</a:t>
            </a:r>
            <a:r>
              <a:rPr lang="en-NZ" sz="2400" dirty="0" smtClean="0">
                <a:solidFill>
                  <a:schemeClr val="bg1"/>
                </a:solidFill>
                <a:latin typeface="+mj-lt"/>
              </a:rPr>
              <a:t> in the Jerusalem church (Acts 5:1-11); </a:t>
            </a:r>
          </a:p>
          <a:p>
            <a:pPr lvl="0">
              <a:buClr>
                <a:schemeClr val="bg1"/>
              </a:buClr>
            </a:pPr>
            <a:r>
              <a:rPr lang="en-NZ" sz="2400" dirty="0" smtClean="0">
                <a:solidFill>
                  <a:schemeClr val="bg1"/>
                </a:solidFill>
                <a:latin typeface="+mj-lt"/>
              </a:rPr>
              <a:t>Simon Magus in the church in Samaria (Acts 8:1-24);</a:t>
            </a:r>
          </a:p>
          <a:p>
            <a:pPr lvl="0">
              <a:buClr>
                <a:schemeClr val="bg1"/>
              </a:buClr>
            </a:pPr>
            <a:r>
              <a:rPr lang="en-NZ" sz="2400" dirty="0" smtClean="0">
                <a:solidFill>
                  <a:schemeClr val="bg1"/>
                </a:solidFill>
                <a:latin typeface="+mj-lt"/>
              </a:rPr>
              <a:t>Pauls letters to churches include a lot of teaching to correct the influences of false teachers.</a:t>
            </a:r>
          </a:p>
          <a:p>
            <a:pPr>
              <a:buNone/>
            </a:pPr>
            <a:endParaRPr lang="en-NZ" sz="1000" dirty="0" smtClean="0">
              <a:solidFill>
                <a:schemeClr val="bg1"/>
              </a:solidFill>
              <a:latin typeface="+mj-lt"/>
            </a:endParaRPr>
          </a:p>
          <a:p>
            <a:pPr>
              <a:buNone/>
            </a:pPr>
            <a:r>
              <a:rPr lang="en-NZ" dirty="0" smtClean="0">
                <a:solidFill>
                  <a:schemeClr val="bg1"/>
                </a:solidFill>
                <a:latin typeface="+mj-lt"/>
              </a:rPr>
              <a:t>For such people are false apostles, deceitful workers, masquerading as apostles of Christ. And no wonder, for Satan himself masquerades as an angel of light. It is not surprising, then, if his servants also masquerade as servants of righteousness. Their end will be what their actions deserve. 				 2Co 11:13-15 NIV</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lstStyle/>
          <a:p>
            <a:r>
              <a:rPr lang="en-NZ" b="1" dirty="0" smtClean="0">
                <a:solidFill>
                  <a:schemeClr val="bg1"/>
                </a:solidFill>
              </a:rPr>
              <a:t>Woman &amp; Leaven</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a:bodyPr>
          <a:lstStyle/>
          <a:p>
            <a:pPr>
              <a:buNone/>
            </a:pPr>
            <a:r>
              <a:rPr lang="en-NZ" sz="2800" dirty="0" smtClean="0">
                <a:solidFill>
                  <a:schemeClr val="bg1"/>
                </a:solidFill>
                <a:latin typeface="+mj-lt"/>
              </a:rPr>
              <a:t>He told them another parable. </a:t>
            </a:r>
          </a:p>
          <a:p>
            <a:pPr>
              <a:buNone/>
            </a:pPr>
            <a:r>
              <a:rPr lang="en-NZ" sz="2800" dirty="0" smtClean="0">
                <a:solidFill>
                  <a:schemeClr val="bg1"/>
                </a:solidFill>
                <a:latin typeface="+mj-lt"/>
              </a:rPr>
              <a:t>"The kingdom of heaven is like leaven that a woman took and hid in three measures of flour, till it was all leavened." </a:t>
            </a:r>
          </a:p>
          <a:p>
            <a:pPr>
              <a:buNone/>
            </a:pPr>
            <a:r>
              <a:rPr lang="en-NZ" sz="2400" dirty="0" smtClean="0">
                <a:solidFill>
                  <a:schemeClr val="bg1"/>
                </a:solidFill>
                <a:latin typeface="+mj-lt"/>
              </a:rPr>
              <a:t>						Matthew 13:33 ESV</a:t>
            </a:r>
          </a:p>
          <a:p>
            <a:pPr>
              <a:buNone/>
            </a:pPr>
            <a:endParaRPr lang="en-NZ" sz="2400" dirty="0" smtClean="0">
              <a:solidFill>
                <a:schemeClr val="bg1"/>
              </a:solidFill>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lstStyle/>
          <a:p>
            <a:r>
              <a:rPr lang="en-NZ" b="1" dirty="0" smtClean="0">
                <a:solidFill>
                  <a:schemeClr val="bg1"/>
                </a:solidFill>
              </a:rPr>
              <a:t>Woman &amp; Leaven</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a:bodyPr>
          <a:lstStyle/>
          <a:p>
            <a:pPr>
              <a:buNone/>
            </a:pPr>
            <a:r>
              <a:rPr lang="en-NZ" sz="2800" dirty="0" smtClean="0">
                <a:solidFill>
                  <a:schemeClr val="bg1"/>
                </a:solidFill>
                <a:latin typeface="+mj-lt"/>
              </a:rPr>
              <a:t>He told them another parable. </a:t>
            </a:r>
          </a:p>
          <a:p>
            <a:pPr>
              <a:buNone/>
            </a:pPr>
            <a:r>
              <a:rPr lang="en-NZ" sz="2800" dirty="0" smtClean="0">
                <a:solidFill>
                  <a:schemeClr val="bg1"/>
                </a:solidFill>
                <a:latin typeface="+mj-lt"/>
              </a:rPr>
              <a:t>"The kingdom of heaven is like leaven that a woman took and </a:t>
            </a:r>
            <a:r>
              <a:rPr lang="en-NZ" sz="2800" b="1" u="sng" dirty="0" smtClean="0">
                <a:solidFill>
                  <a:srgbClr val="FFFF00"/>
                </a:solidFill>
                <a:latin typeface="+mj-lt"/>
              </a:rPr>
              <a:t>hid</a:t>
            </a:r>
            <a:r>
              <a:rPr lang="en-NZ" sz="2800" dirty="0" smtClean="0">
                <a:solidFill>
                  <a:schemeClr val="bg1"/>
                </a:solidFill>
                <a:latin typeface="+mj-lt"/>
              </a:rPr>
              <a:t> in three measures of flour, till it was all leavened." </a:t>
            </a:r>
          </a:p>
          <a:p>
            <a:pPr>
              <a:buNone/>
            </a:pPr>
            <a:r>
              <a:rPr lang="en-NZ" sz="2400" dirty="0" smtClean="0">
                <a:solidFill>
                  <a:schemeClr val="bg1"/>
                </a:solidFill>
                <a:latin typeface="+mj-lt"/>
              </a:rPr>
              <a:t>						Matthew 13:33 ESV</a:t>
            </a:r>
          </a:p>
          <a:p>
            <a:pPr>
              <a:buNone/>
            </a:pPr>
            <a:endParaRPr lang="en-NZ" sz="2400" dirty="0" smtClean="0">
              <a:solidFill>
                <a:schemeClr val="bg1"/>
              </a:solidFill>
              <a:latin typeface="+mj-lt"/>
            </a:endParaRPr>
          </a:p>
          <a:p>
            <a:pPr>
              <a:buNone/>
            </a:pPr>
            <a:r>
              <a:rPr lang="en-NZ" sz="2400" dirty="0" smtClean="0">
                <a:solidFill>
                  <a:schemeClr val="bg1"/>
                </a:solidFill>
                <a:latin typeface="+mj-lt"/>
              </a:rPr>
              <a:t>‘Three measures of flour’ is the fellowship offering which has no leaven.</a:t>
            </a:r>
            <a:endParaRPr lang="en-NZ" sz="2400" dirty="0">
              <a:solidFill>
                <a:schemeClr val="bg1"/>
              </a:solidFill>
              <a:latin typeface="+mj-lt"/>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lstStyle/>
          <a:p>
            <a:r>
              <a:rPr lang="en-NZ" b="1" dirty="0" smtClean="0">
                <a:solidFill>
                  <a:schemeClr val="bg1"/>
                </a:solidFill>
              </a:rPr>
              <a:t>Woman &amp; Leaven</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a:bodyPr>
          <a:lstStyle/>
          <a:p>
            <a:pPr>
              <a:buNone/>
            </a:pPr>
            <a:r>
              <a:rPr lang="en-NZ" sz="2800" dirty="0" smtClean="0">
                <a:solidFill>
                  <a:schemeClr val="bg1"/>
                </a:solidFill>
                <a:latin typeface="+mj-lt"/>
              </a:rPr>
              <a:t>He told them another parable. </a:t>
            </a:r>
          </a:p>
          <a:p>
            <a:pPr>
              <a:buNone/>
            </a:pPr>
            <a:r>
              <a:rPr lang="en-NZ" sz="2800" dirty="0" smtClean="0">
                <a:solidFill>
                  <a:schemeClr val="bg1"/>
                </a:solidFill>
                <a:latin typeface="+mj-lt"/>
              </a:rPr>
              <a:t>"The kingdom of heaven is like leaven that a woman took and </a:t>
            </a:r>
            <a:r>
              <a:rPr lang="en-NZ" sz="2800" b="1" u="sng" dirty="0" smtClean="0">
                <a:solidFill>
                  <a:srgbClr val="FFFF00"/>
                </a:solidFill>
                <a:latin typeface="+mj-lt"/>
              </a:rPr>
              <a:t>hid</a:t>
            </a:r>
            <a:r>
              <a:rPr lang="en-NZ" sz="2800" dirty="0" smtClean="0">
                <a:solidFill>
                  <a:schemeClr val="bg1"/>
                </a:solidFill>
                <a:latin typeface="+mj-lt"/>
              </a:rPr>
              <a:t> in three measures of flour, till it was all leavened." </a:t>
            </a:r>
          </a:p>
          <a:p>
            <a:pPr>
              <a:buNone/>
            </a:pPr>
            <a:r>
              <a:rPr lang="en-NZ" sz="2400" dirty="0" smtClean="0">
                <a:solidFill>
                  <a:schemeClr val="bg1"/>
                </a:solidFill>
                <a:latin typeface="+mj-lt"/>
              </a:rPr>
              <a:t>						Matthew 13:33 ESV</a:t>
            </a:r>
          </a:p>
          <a:p>
            <a:pPr>
              <a:buNone/>
            </a:pPr>
            <a:endParaRPr lang="en-NZ" sz="2400" dirty="0" smtClean="0">
              <a:solidFill>
                <a:schemeClr val="bg1"/>
              </a:solidFill>
              <a:latin typeface="+mj-lt"/>
            </a:endParaRPr>
          </a:p>
          <a:p>
            <a:pPr>
              <a:buNone/>
            </a:pPr>
            <a:r>
              <a:rPr lang="en-NZ" sz="2400" dirty="0" smtClean="0">
                <a:solidFill>
                  <a:schemeClr val="bg1"/>
                </a:solidFill>
                <a:latin typeface="+mj-lt"/>
              </a:rPr>
              <a:t>‘Three measures of flour’ is the fellowship offering which has no leaven.</a:t>
            </a:r>
          </a:p>
          <a:p>
            <a:pPr>
              <a:buNone/>
            </a:pPr>
            <a:r>
              <a:rPr lang="en-NZ" sz="2400" dirty="0" smtClean="0">
                <a:solidFill>
                  <a:schemeClr val="bg1"/>
                </a:solidFill>
                <a:latin typeface="+mj-lt"/>
              </a:rPr>
              <a:t>What this woman has done is a wicked and deceitful thing.</a:t>
            </a:r>
            <a:endParaRPr lang="en-NZ" sz="2400" dirty="0">
              <a:solidFill>
                <a:schemeClr val="bg1"/>
              </a:solidFill>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a:bodyPr>
          <a:lstStyle/>
          <a:p>
            <a:r>
              <a:rPr lang="en-NZ" b="1" dirty="0" smtClean="0">
                <a:solidFill>
                  <a:schemeClr val="bg1"/>
                </a:solidFill>
              </a:rPr>
              <a:t>Treasure in the Field</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a:bodyPr>
          <a:lstStyle/>
          <a:p>
            <a:pPr>
              <a:buNone/>
            </a:pPr>
            <a:r>
              <a:rPr lang="en-GB" sz="2400" dirty="0" smtClean="0">
                <a:solidFill>
                  <a:schemeClr val="bg1"/>
                </a:solidFill>
                <a:latin typeface="+mj-lt"/>
              </a:rPr>
              <a:t>“The kingdom from heaven is like treasure hidden in a field that a man found and hid.  In his excitement he went and sold everything he had and bought that field.”</a:t>
            </a:r>
            <a:endParaRPr lang="en-NZ" sz="2400" dirty="0" smtClean="0">
              <a:solidFill>
                <a:schemeClr val="bg1"/>
              </a:solidFill>
              <a:latin typeface="+mj-lt"/>
            </a:endParaRPr>
          </a:p>
          <a:p>
            <a:pPr>
              <a:buNone/>
            </a:pPr>
            <a:r>
              <a:rPr lang="en-GB" sz="2400" dirty="0" smtClean="0">
                <a:solidFill>
                  <a:schemeClr val="bg1"/>
                </a:solidFill>
                <a:latin typeface="+mj-lt"/>
              </a:rPr>
              <a:t>						</a:t>
            </a:r>
            <a:r>
              <a:rPr lang="en-NZ" sz="2400" dirty="0" smtClean="0">
                <a:solidFill>
                  <a:schemeClr val="bg1"/>
                </a:solidFill>
                <a:latin typeface="+mj-lt"/>
              </a:rPr>
              <a:t>Matthew 13:44 ISV</a:t>
            </a:r>
            <a:endParaRPr lang="en-NZ" sz="2400" dirty="0">
              <a:solidFill>
                <a:schemeClr val="bg1"/>
              </a:solidFill>
              <a:latin typeface="+mj-lt"/>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a:bodyPr>
          <a:lstStyle/>
          <a:p>
            <a:r>
              <a:rPr lang="en-NZ" b="1" dirty="0" smtClean="0">
                <a:solidFill>
                  <a:schemeClr val="bg1"/>
                </a:solidFill>
              </a:rPr>
              <a:t>Treasure in the Field</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a:bodyPr>
          <a:lstStyle/>
          <a:p>
            <a:pPr>
              <a:buNone/>
            </a:pPr>
            <a:r>
              <a:rPr lang="en-GB" sz="2400" dirty="0" smtClean="0">
                <a:solidFill>
                  <a:schemeClr val="bg1"/>
                </a:solidFill>
                <a:latin typeface="+mj-lt"/>
              </a:rPr>
              <a:t>“The kingdom from heaven is like treasure hidden in a field that a man found and hid.  In his excitement he went and sold everything he had and bought that field.”</a:t>
            </a:r>
            <a:endParaRPr lang="en-NZ" sz="2400" dirty="0" smtClean="0">
              <a:solidFill>
                <a:schemeClr val="bg1"/>
              </a:solidFill>
              <a:latin typeface="+mj-lt"/>
            </a:endParaRPr>
          </a:p>
          <a:p>
            <a:pPr>
              <a:buNone/>
            </a:pPr>
            <a:r>
              <a:rPr lang="en-GB" sz="2400" dirty="0" smtClean="0">
                <a:solidFill>
                  <a:schemeClr val="bg1"/>
                </a:solidFill>
                <a:latin typeface="+mj-lt"/>
              </a:rPr>
              <a:t>						</a:t>
            </a:r>
            <a:r>
              <a:rPr lang="en-NZ" sz="2400" dirty="0" smtClean="0">
                <a:solidFill>
                  <a:schemeClr val="bg1"/>
                </a:solidFill>
                <a:latin typeface="+mj-lt"/>
              </a:rPr>
              <a:t>Matthew 13:44 ISV</a:t>
            </a:r>
          </a:p>
          <a:p>
            <a:pPr>
              <a:buNone/>
            </a:pPr>
            <a:endParaRPr lang="en-NZ" sz="2400" dirty="0" smtClean="0">
              <a:solidFill>
                <a:schemeClr val="bg1"/>
              </a:solidFill>
              <a:latin typeface="+mj-lt"/>
              <a:cs typeface="Arial" pitchFamily="34" charset="0"/>
            </a:endParaRPr>
          </a:p>
          <a:p>
            <a:pPr>
              <a:buNone/>
            </a:pPr>
            <a:r>
              <a:rPr lang="en-NZ" sz="2400" dirty="0" smtClean="0">
                <a:solidFill>
                  <a:schemeClr val="bg1"/>
                </a:solidFill>
                <a:latin typeface="+mj-lt"/>
                <a:cs typeface="Arial" pitchFamily="34" charset="0"/>
              </a:rPr>
              <a:t>We don’t sell everything and ‘buy Jesus’!</a:t>
            </a:r>
            <a:endParaRPr lang="en-NZ" sz="2400" dirty="0">
              <a:solidFill>
                <a:schemeClr val="bg1"/>
              </a:solidFill>
              <a:latin typeface="+mj-lt"/>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fontScale="90000"/>
          </a:bodyPr>
          <a:lstStyle/>
          <a:p>
            <a:r>
              <a:rPr lang="en-NZ" dirty="0" smtClean="0">
                <a:solidFill>
                  <a:schemeClr val="bg1"/>
                </a:solidFill>
              </a:rPr>
              <a:t>Why did Jesus speak in parables?</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a:bodyPr>
          <a:lstStyle/>
          <a:p>
            <a:pPr>
              <a:buNone/>
            </a:pPr>
            <a:r>
              <a:rPr lang="en-GB" sz="2800" dirty="0" smtClean="0">
                <a:solidFill>
                  <a:schemeClr val="bg1"/>
                </a:solidFill>
                <a:latin typeface="+mj-lt"/>
              </a:rPr>
              <a:t>Then the disciples came and asked Jesus, “Why do you speak to people in parables?” </a:t>
            </a:r>
          </a:p>
          <a:p>
            <a:pPr>
              <a:buNone/>
            </a:pPr>
            <a:r>
              <a:rPr lang="en-GB" sz="2800" dirty="0" smtClean="0">
                <a:solidFill>
                  <a:schemeClr val="bg1"/>
                </a:solidFill>
                <a:latin typeface="+mj-lt"/>
              </a:rPr>
              <a:t>He answered them, “You have been given knowledge about the secrets of the kingdom from heaven, but it hasn’t been given to them, because to anyone who has something, more will be given, and he will have more than enough. But from the one who doesn’t have anything, even what he has will be taken away from him.”</a:t>
            </a:r>
            <a:br>
              <a:rPr lang="en-GB" sz="2800" dirty="0" smtClean="0">
                <a:solidFill>
                  <a:schemeClr val="bg1"/>
                </a:solidFill>
                <a:latin typeface="+mj-lt"/>
              </a:rPr>
            </a:br>
            <a:r>
              <a:rPr lang="en-GB" sz="2800" dirty="0" smtClean="0">
                <a:solidFill>
                  <a:schemeClr val="bg1"/>
                </a:solidFill>
                <a:latin typeface="+mj-lt"/>
              </a:rPr>
              <a:t>					Matt 13:10-12 ISV</a:t>
            </a:r>
            <a:endParaRPr lang="en-NZ" sz="2800" dirty="0">
              <a:solidFill>
                <a:schemeClr val="bg1"/>
              </a:solidFill>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lstStyle/>
          <a:p>
            <a:r>
              <a:rPr lang="en-NZ" dirty="0" smtClean="0">
                <a:solidFill>
                  <a:schemeClr val="bg1"/>
                </a:solidFill>
              </a:rPr>
              <a:t>We are God’s ‘Special Treasure’</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a:bodyPr>
          <a:lstStyle/>
          <a:p>
            <a:pPr>
              <a:buNone/>
            </a:pPr>
            <a:r>
              <a:rPr lang="en-NZ" dirty="0" smtClean="0">
                <a:solidFill>
                  <a:schemeClr val="bg1"/>
                </a:solidFill>
                <a:latin typeface="+mj-lt"/>
              </a:rPr>
              <a:t>Now therefore, if you will indeed obey My voice and keep My covenant, then you shall be a special treasure to Me above all people; for all the earth is Mine.  </a:t>
            </a:r>
          </a:p>
          <a:p>
            <a:pPr>
              <a:buNone/>
            </a:pPr>
            <a:r>
              <a:rPr lang="en-NZ" dirty="0" smtClean="0">
                <a:solidFill>
                  <a:schemeClr val="bg1"/>
                </a:solidFill>
                <a:latin typeface="+mj-lt"/>
              </a:rPr>
              <a:t>							Ex 19:5 NKJV</a:t>
            </a:r>
          </a:p>
          <a:p>
            <a:pPr>
              <a:buNone/>
            </a:pPr>
            <a:endParaRPr lang="en-NZ" dirty="0" smtClean="0">
              <a:solidFill>
                <a:schemeClr val="bg1"/>
              </a:solidFill>
              <a:latin typeface="+mj-lt"/>
            </a:endParaRPr>
          </a:p>
          <a:p>
            <a:pPr>
              <a:buNone/>
            </a:pPr>
            <a:r>
              <a:rPr lang="en-NZ" dirty="0" smtClean="0">
                <a:solidFill>
                  <a:schemeClr val="bg1"/>
                </a:solidFill>
                <a:latin typeface="+mj-lt"/>
              </a:rPr>
              <a:t>For the LORD has chosen Jacob for Himself, Israel for His special treasure. </a:t>
            </a:r>
          </a:p>
          <a:p>
            <a:pPr>
              <a:buNone/>
            </a:pPr>
            <a:r>
              <a:rPr lang="en-NZ" dirty="0" smtClean="0">
                <a:solidFill>
                  <a:schemeClr val="bg1"/>
                </a:solidFill>
                <a:latin typeface="+mj-lt"/>
              </a:rPr>
              <a:t>							Psalm 135:4 NKJV</a:t>
            </a:r>
          </a:p>
          <a:p>
            <a:pPr>
              <a:buNone/>
            </a:pPr>
            <a:endParaRPr lang="en-NZ" sz="24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a:bodyPr>
          <a:lstStyle/>
          <a:p>
            <a:r>
              <a:rPr lang="en-NZ" b="1" dirty="0" smtClean="0">
                <a:solidFill>
                  <a:schemeClr val="bg1"/>
                </a:solidFill>
              </a:rPr>
              <a:t>The Pearl of Great Price</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a:bodyPr>
          <a:lstStyle/>
          <a:p>
            <a:pPr>
              <a:buNone/>
            </a:pPr>
            <a:r>
              <a:rPr lang="en-GB" sz="2400" dirty="0" smtClean="0">
                <a:solidFill>
                  <a:schemeClr val="bg1"/>
                </a:solidFill>
                <a:latin typeface="+mj-lt"/>
              </a:rPr>
              <a:t>“Again, the kingdom from heaven is like a merchant searching for fine pearls.  When he found a very valuable pearl, he went and sold everything he had and bought it.”</a:t>
            </a:r>
            <a:endParaRPr lang="en-NZ" sz="2400" dirty="0" smtClean="0">
              <a:solidFill>
                <a:schemeClr val="bg1"/>
              </a:solidFill>
              <a:latin typeface="+mj-lt"/>
            </a:endParaRPr>
          </a:p>
          <a:p>
            <a:pPr>
              <a:buNone/>
            </a:pPr>
            <a:r>
              <a:rPr lang="en-NZ" sz="2400" dirty="0" smtClean="0">
                <a:solidFill>
                  <a:schemeClr val="bg1"/>
                </a:solidFill>
                <a:latin typeface="+mj-lt"/>
              </a:rPr>
              <a:t>						Matthew 13:45, 46 ISV</a:t>
            </a:r>
            <a:endParaRPr lang="en-NZ" sz="2400" dirty="0">
              <a:solidFill>
                <a:schemeClr val="bg1"/>
              </a:solidFill>
              <a:latin typeface="+mj-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a:bodyPr>
          <a:lstStyle/>
          <a:p>
            <a:r>
              <a:rPr lang="en-NZ" b="1" dirty="0" smtClean="0">
                <a:solidFill>
                  <a:schemeClr val="bg1"/>
                </a:solidFill>
              </a:rPr>
              <a:t>The Pearl of Great Price</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a:bodyPr>
          <a:lstStyle/>
          <a:p>
            <a:pPr>
              <a:buNone/>
            </a:pPr>
            <a:r>
              <a:rPr lang="en-GB" sz="2400" dirty="0" smtClean="0">
                <a:solidFill>
                  <a:schemeClr val="bg1"/>
                </a:solidFill>
                <a:latin typeface="+mj-lt"/>
              </a:rPr>
              <a:t>“Again, the kingdom from heaven is like a merchant searching for fine pearls.  When he found a very valuable pearl, he went and sold everything he had and bought it.”</a:t>
            </a:r>
            <a:endParaRPr lang="en-NZ" sz="2400" dirty="0" smtClean="0">
              <a:solidFill>
                <a:schemeClr val="bg1"/>
              </a:solidFill>
              <a:latin typeface="+mj-lt"/>
            </a:endParaRPr>
          </a:p>
          <a:p>
            <a:pPr>
              <a:buNone/>
            </a:pPr>
            <a:r>
              <a:rPr lang="en-NZ" sz="2400" dirty="0" smtClean="0">
                <a:solidFill>
                  <a:schemeClr val="bg1"/>
                </a:solidFill>
                <a:latin typeface="+mj-lt"/>
              </a:rPr>
              <a:t>						Matthew 13:45, 46 ISV</a:t>
            </a:r>
          </a:p>
          <a:p>
            <a:pPr>
              <a:buNone/>
            </a:pPr>
            <a:endParaRPr lang="en-NZ" sz="2400" dirty="0" smtClean="0">
              <a:solidFill>
                <a:schemeClr val="bg1"/>
              </a:solidFill>
              <a:latin typeface="+mj-lt"/>
            </a:endParaRPr>
          </a:p>
          <a:p>
            <a:pPr>
              <a:buNone/>
            </a:pPr>
            <a:r>
              <a:rPr lang="en-NZ" sz="2400" dirty="0" smtClean="0">
                <a:solidFill>
                  <a:schemeClr val="bg1"/>
                </a:solidFill>
                <a:latin typeface="+mj-lt"/>
              </a:rPr>
              <a:t>Oysters are not kosher so this has a gentile flavour to it.</a:t>
            </a:r>
            <a:endParaRPr lang="en-NZ" sz="2400" dirty="0">
              <a:solidFill>
                <a:schemeClr val="bg1"/>
              </a:solidFill>
              <a:latin typeface="+mj-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a:bodyPr>
          <a:lstStyle/>
          <a:p>
            <a:r>
              <a:rPr lang="en-NZ" b="1" dirty="0" smtClean="0">
                <a:solidFill>
                  <a:schemeClr val="bg1"/>
                </a:solidFill>
              </a:rPr>
              <a:t>The Pearl of Great Price</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a:bodyPr>
          <a:lstStyle/>
          <a:p>
            <a:pPr>
              <a:buNone/>
            </a:pPr>
            <a:r>
              <a:rPr lang="en-GB" sz="2400" dirty="0" smtClean="0">
                <a:solidFill>
                  <a:schemeClr val="bg1"/>
                </a:solidFill>
                <a:latin typeface="+mj-lt"/>
              </a:rPr>
              <a:t>“Again, the kingdom from heaven is like a merchant searching for fine pearls.  When he found a very valuable pearl, he went and sold everything he had and bought it.”</a:t>
            </a:r>
            <a:endParaRPr lang="en-NZ" sz="2400" dirty="0" smtClean="0">
              <a:solidFill>
                <a:schemeClr val="bg1"/>
              </a:solidFill>
              <a:latin typeface="+mj-lt"/>
            </a:endParaRPr>
          </a:p>
          <a:p>
            <a:pPr>
              <a:buNone/>
            </a:pPr>
            <a:r>
              <a:rPr lang="en-NZ" sz="2400" dirty="0" smtClean="0">
                <a:solidFill>
                  <a:schemeClr val="bg1"/>
                </a:solidFill>
                <a:latin typeface="+mj-lt"/>
              </a:rPr>
              <a:t>						Matthew 13:45, 46 ISV</a:t>
            </a:r>
          </a:p>
          <a:p>
            <a:pPr>
              <a:buNone/>
            </a:pPr>
            <a:endParaRPr lang="en-NZ" sz="2400" dirty="0" smtClean="0">
              <a:solidFill>
                <a:schemeClr val="bg1"/>
              </a:solidFill>
              <a:latin typeface="+mj-lt"/>
            </a:endParaRPr>
          </a:p>
          <a:p>
            <a:pPr>
              <a:buNone/>
            </a:pPr>
            <a:r>
              <a:rPr lang="en-NZ" sz="2400" dirty="0" smtClean="0">
                <a:solidFill>
                  <a:schemeClr val="bg1"/>
                </a:solidFill>
                <a:latin typeface="+mj-lt"/>
              </a:rPr>
              <a:t>Oysters are not kosher so this has a gentile flavour to it.</a:t>
            </a:r>
          </a:p>
          <a:p>
            <a:pPr>
              <a:buNone/>
            </a:pPr>
            <a:endParaRPr lang="en-NZ" sz="2400" dirty="0" smtClean="0">
              <a:solidFill>
                <a:schemeClr val="bg1"/>
              </a:solidFill>
              <a:latin typeface="+mj-lt"/>
            </a:endParaRPr>
          </a:p>
          <a:p>
            <a:pPr>
              <a:buNone/>
            </a:pPr>
            <a:r>
              <a:rPr lang="en-NZ" sz="2400" dirty="0" smtClean="0">
                <a:solidFill>
                  <a:schemeClr val="bg1"/>
                </a:solidFill>
                <a:latin typeface="+mj-lt"/>
              </a:rPr>
              <a:t>The pearl is removed from where it was grown to become an item of adornment.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a:bodyPr>
          <a:lstStyle/>
          <a:p>
            <a:r>
              <a:rPr lang="en-NZ" b="1" dirty="0" smtClean="0">
                <a:solidFill>
                  <a:schemeClr val="bg1"/>
                </a:solidFill>
              </a:rPr>
              <a:t>The Drag Net</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a:bodyPr>
          <a:lstStyle/>
          <a:p>
            <a:pPr>
              <a:buNone/>
            </a:pPr>
            <a:r>
              <a:rPr lang="en-GB" sz="2400" dirty="0" smtClean="0">
                <a:solidFill>
                  <a:schemeClr val="bg1"/>
                </a:solidFill>
                <a:latin typeface="+mj-lt"/>
              </a:rPr>
              <a:t>“Again, the kingdom from heaven is like a large net thrown into the sea that gathered all kinds of fish.  When it was full, the fishermen hauled it ashore.  Then they sat down, sorted the good fish into containers, and threw the bad ones away.”</a:t>
            </a:r>
            <a:endParaRPr lang="en-NZ" sz="2400" dirty="0" smtClean="0">
              <a:solidFill>
                <a:schemeClr val="bg1"/>
              </a:solidFill>
              <a:latin typeface="+mj-lt"/>
            </a:endParaRPr>
          </a:p>
          <a:p>
            <a:pPr>
              <a:buNone/>
            </a:pPr>
            <a:r>
              <a:rPr lang="en-GB" sz="2400" dirty="0" smtClean="0">
                <a:solidFill>
                  <a:schemeClr val="bg1"/>
                </a:solidFill>
                <a:latin typeface="+mj-lt"/>
              </a:rPr>
              <a:t>					</a:t>
            </a:r>
            <a:r>
              <a:rPr lang="en-NZ" sz="2400" dirty="0" smtClean="0">
                <a:solidFill>
                  <a:schemeClr val="bg1"/>
                </a:solidFill>
                <a:latin typeface="+mj-lt"/>
              </a:rPr>
              <a:t>Matthew 13:47, 48 ISV</a:t>
            </a:r>
            <a:endParaRPr lang="en-NZ" sz="2400" dirty="0">
              <a:solidFill>
                <a:schemeClr val="bg1"/>
              </a:solidFill>
              <a:latin typeface="+mj-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a:bodyPr>
          <a:lstStyle/>
          <a:p>
            <a:r>
              <a:rPr lang="en-NZ" b="1" dirty="0" smtClean="0">
                <a:solidFill>
                  <a:schemeClr val="bg1"/>
                </a:solidFill>
              </a:rPr>
              <a:t>The Drag Net</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lnSpcReduction="10000"/>
          </a:bodyPr>
          <a:lstStyle/>
          <a:p>
            <a:pPr>
              <a:buNone/>
            </a:pPr>
            <a:r>
              <a:rPr lang="en-GB" sz="2400" dirty="0" smtClean="0">
                <a:solidFill>
                  <a:schemeClr val="bg1"/>
                </a:solidFill>
                <a:latin typeface="+mj-lt"/>
              </a:rPr>
              <a:t>“Again, the kingdom from heaven is like a large net thrown into the sea that gathered all kinds of fish.  When it was full, the fishermen hauled it ashore.  Then they sat down, sorted the good fish into containers, and threw the bad ones away.”</a:t>
            </a:r>
            <a:endParaRPr lang="en-NZ" sz="2400" dirty="0" smtClean="0">
              <a:solidFill>
                <a:schemeClr val="bg1"/>
              </a:solidFill>
              <a:latin typeface="+mj-lt"/>
            </a:endParaRPr>
          </a:p>
          <a:p>
            <a:pPr>
              <a:buNone/>
            </a:pPr>
            <a:r>
              <a:rPr lang="en-GB" sz="2400" dirty="0" smtClean="0">
                <a:solidFill>
                  <a:schemeClr val="bg1"/>
                </a:solidFill>
                <a:latin typeface="+mj-lt"/>
              </a:rPr>
              <a:t>					</a:t>
            </a:r>
            <a:r>
              <a:rPr lang="en-NZ" sz="2400" dirty="0" smtClean="0">
                <a:solidFill>
                  <a:schemeClr val="bg1"/>
                </a:solidFill>
                <a:latin typeface="+mj-lt"/>
              </a:rPr>
              <a:t>Matthew 13:47, 48 ISV</a:t>
            </a:r>
          </a:p>
          <a:p>
            <a:pPr>
              <a:buNone/>
            </a:pPr>
            <a:r>
              <a:rPr lang="en-NZ" sz="2400" dirty="0" smtClean="0">
                <a:solidFill>
                  <a:schemeClr val="bg1"/>
                </a:solidFill>
                <a:latin typeface="+mj-lt"/>
              </a:rPr>
              <a:t>The explanation:</a:t>
            </a:r>
          </a:p>
          <a:p>
            <a:pPr>
              <a:buNone/>
            </a:pPr>
            <a:endParaRPr lang="en-NZ" sz="2400" dirty="0" smtClean="0">
              <a:solidFill>
                <a:schemeClr val="bg1"/>
              </a:solidFill>
              <a:latin typeface="+mj-lt"/>
            </a:endParaRPr>
          </a:p>
          <a:p>
            <a:pPr>
              <a:buNone/>
            </a:pPr>
            <a:r>
              <a:rPr lang="en-GB" sz="2400" dirty="0" smtClean="0">
                <a:solidFill>
                  <a:schemeClr val="bg1"/>
                </a:solidFill>
                <a:latin typeface="+mj-lt"/>
              </a:rPr>
              <a:t>“That is how it will be at the end of the age.  The angels will go out, cull out the evil people from among the righteous ones, and will throw them into a blazing furnace.  In that place there will be wailing and gnashing of teeth.”</a:t>
            </a:r>
            <a:endParaRPr lang="en-NZ" sz="2400" dirty="0" smtClean="0">
              <a:solidFill>
                <a:schemeClr val="bg1"/>
              </a:solidFill>
              <a:latin typeface="+mj-lt"/>
            </a:endParaRPr>
          </a:p>
          <a:p>
            <a:pPr>
              <a:buNone/>
            </a:pPr>
            <a:r>
              <a:rPr lang="en-GB" sz="2400" dirty="0" smtClean="0">
                <a:solidFill>
                  <a:schemeClr val="bg1"/>
                </a:solidFill>
                <a:latin typeface="+mj-lt"/>
              </a:rPr>
              <a:t>					</a:t>
            </a:r>
            <a:r>
              <a:rPr lang="en-NZ" sz="2400" dirty="0" smtClean="0">
                <a:solidFill>
                  <a:schemeClr val="bg1"/>
                </a:solidFill>
                <a:latin typeface="+mj-lt"/>
              </a:rPr>
              <a:t>Matthew 13:49, 50 ISV</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a:bodyPr>
          <a:lstStyle/>
          <a:p>
            <a:r>
              <a:rPr lang="en-NZ" b="1" dirty="0" smtClean="0">
                <a:solidFill>
                  <a:schemeClr val="bg1"/>
                </a:solidFill>
              </a:rPr>
              <a:t>Do we understand?</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a:bodyPr>
          <a:lstStyle/>
          <a:p>
            <a:pPr>
              <a:buNone/>
            </a:pPr>
            <a:r>
              <a:rPr lang="en-GB" sz="2400" dirty="0" smtClean="0">
                <a:solidFill>
                  <a:schemeClr val="bg1"/>
                </a:solidFill>
                <a:latin typeface="+mj-lt"/>
              </a:rPr>
              <a:t>“Do you understand all these things?” </a:t>
            </a:r>
          </a:p>
          <a:p>
            <a:pPr>
              <a:buNone/>
            </a:pPr>
            <a:r>
              <a:rPr lang="en-GB" sz="2400" dirty="0" smtClean="0">
                <a:solidFill>
                  <a:schemeClr val="bg1"/>
                </a:solidFill>
                <a:latin typeface="+mj-lt"/>
              </a:rPr>
              <a:t>They told him, “Yes.”  </a:t>
            </a:r>
          </a:p>
          <a:p>
            <a:pPr>
              <a:buNone/>
            </a:pPr>
            <a:r>
              <a:rPr lang="en-GB" sz="2400" dirty="0" smtClean="0">
                <a:solidFill>
                  <a:schemeClr val="bg1"/>
                </a:solidFill>
                <a:latin typeface="+mj-lt"/>
              </a:rPr>
              <a:t>Then he told them, “That is why every scribe who has been trained for the kingdom from heaven is like the master of a household who brings both new and old things out of his treasure chest.”</a:t>
            </a:r>
            <a:endParaRPr lang="en-NZ" sz="2400" dirty="0" smtClean="0">
              <a:solidFill>
                <a:schemeClr val="bg1"/>
              </a:solidFill>
              <a:latin typeface="+mj-lt"/>
            </a:endParaRPr>
          </a:p>
          <a:p>
            <a:pPr>
              <a:buNone/>
            </a:pPr>
            <a:r>
              <a:rPr lang="en-GB" sz="2400" dirty="0" smtClean="0">
                <a:solidFill>
                  <a:schemeClr val="bg1"/>
                </a:solidFill>
                <a:latin typeface="+mj-lt"/>
              </a:rPr>
              <a:t>						</a:t>
            </a:r>
            <a:r>
              <a:rPr lang="en-NZ" sz="2400" dirty="0" smtClean="0">
                <a:solidFill>
                  <a:schemeClr val="bg1"/>
                </a:solidFill>
                <a:latin typeface="+mj-lt"/>
              </a:rPr>
              <a:t>Matthew 13:51, 52 ISV</a:t>
            </a:r>
            <a:endParaRPr lang="en-NZ" sz="2400" dirty="0">
              <a:solidFill>
                <a:schemeClr val="bg1"/>
              </a:solidFill>
              <a:latin typeface="+mj-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fontScale="90000"/>
          </a:bodyPr>
          <a:lstStyle/>
          <a:p>
            <a:r>
              <a:rPr lang="en-NZ" b="1" dirty="0" smtClean="0">
                <a:solidFill>
                  <a:schemeClr val="bg1"/>
                </a:solidFill>
              </a:rPr>
              <a:t>Kingdom Parables &amp; 7 Churches </a:t>
            </a:r>
            <a:endParaRPr lang="en-NZ" dirty="0">
              <a:solidFill>
                <a:schemeClr val="bg1"/>
              </a:solidFill>
            </a:endParaRPr>
          </a:p>
        </p:txBody>
      </p:sp>
      <p:sp>
        <p:nvSpPr>
          <p:cNvPr id="5" name="Content Placeholder 4"/>
          <p:cNvSpPr>
            <a:spLocks noGrp="1"/>
          </p:cNvSpPr>
          <p:nvPr>
            <p:ph sz="half" idx="1"/>
          </p:nvPr>
        </p:nvSpPr>
        <p:spPr>
          <a:xfrm>
            <a:off x="285720" y="1714488"/>
            <a:ext cx="8429684" cy="4640437"/>
          </a:xfrm>
        </p:spPr>
        <p:txBody>
          <a:bodyPr>
            <a:normAutofit/>
          </a:bodyPr>
          <a:lstStyle/>
          <a:p>
            <a:pPr>
              <a:buNone/>
              <a:tabLst>
                <a:tab pos="2962275" algn="l"/>
                <a:tab pos="4754563" algn="l"/>
              </a:tabLst>
            </a:pPr>
            <a:r>
              <a:rPr lang="en-NZ" sz="2400" b="1" u="sng" dirty="0" smtClean="0">
                <a:solidFill>
                  <a:schemeClr val="bg1"/>
                </a:solidFill>
                <a:latin typeface="+mj-lt"/>
              </a:rPr>
              <a:t>Kingdom Parable</a:t>
            </a:r>
            <a:r>
              <a:rPr lang="en-NZ" sz="2400" b="1" dirty="0" smtClean="0">
                <a:solidFill>
                  <a:schemeClr val="bg1"/>
                </a:solidFill>
                <a:latin typeface="+mj-lt"/>
              </a:rPr>
              <a:t>	</a:t>
            </a:r>
            <a:r>
              <a:rPr lang="en-NZ" sz="2400" b="1" u="sng" dirty="0" smtClean="0">
                <a:solidFill>
                  <a:schemeClr val="bg1"/>
                </a:solidFill>
                <a:latin typeface="+mj-lt"/>
              </a:rPr>
              <a:t>Church</a:t>
            </a:r>
            <a:r>
              <a:rPr lang="en-NZ" sz="2400" b="1" dirty="0" smtClean="0">
                <a:solidFill>
                  <a:schemeClr val="bg1"/>
                </a:solidFill>
                <a:latin typeface="+mj-lt"/>
              </a:rPr>
              <a:t>	</a:t>
            </a:r>
            <a:r>
              <a:rPr lang="en-NZ" sz="2400" b="1" u="sng" dirty="0" smtClean="0">
                <a:solidFill>
                  <a:schemeClr val="bg1"/>
                </a:solidFill>
                <a:latin typeface="+mj-lt"/>
              </a:rPr>
              <a:t>Historic Period</a:t>
            </a:r>
          </a:p>
          <a:p>
            <a:pPr>
              <a:buNone/>
              <a:tabLst>
                <a:tab pos="2962275" algn="l"/>
                <a:tab pos="4754563" algn="l"/>
              </a:tabLst>
            </a:pPr>
            <a:endParaRPr lang="en-NZ" sz="1000" dirty="0" smtClean="0">
              <a:solidFill>
                <a:schemeClr val="bg1"/>
              </a:solidFill>
              <a:latin typeface="+mj-lt"/>
            </a:endParaRPr>
          </a:p>
          <a:p>
            <a:pPr>
              <a:buNone/>
              <a:tabLst>
                <a:tab pos="2962275" algn="l"/>
                <a:tab pos="4754563" algn="l"/>
              </a:tabLst>
            </a:pPr>
            <a:r>
              <a:rPr lang="en-NZ" sz="2400" dirty="0" smtClean="0">
                <a:solidFill>
                  <a:schemeClr val="bg1"/>
                </a:solidFill>
                <a:latin typeface="+mj-lt"/>
              </a:rPr>
              <a:t>Sower and four Soils 	Ephesus	Apostolic Church</a:t>
            </a:r>
          </a:p>
          <a:p>
            <a:pPr>
              <a:buNone/>
              <a:tabLst>
                <a:tab pos="2962275" algn="l"/>
                <a:tab pos="4754563" algn="l"/>
              </a:tabLst>
            </a:pPr>
            <a:r>
              <a:rPr lang="en-NZ" sz="2400" dirty="0" smtClean="0">
                <a:solidFill>
                  <a:schemeClr val="bg1"/>
                </a:solidFill>
                <a:latin typeface="+mj-lt"/>
              </a:rPr>
              <a:t>Tares and the Wheat 	Smyrna	Persecuted Church</a:t>
            </a:r>
          </a:p>
          <a:p>
            <a:pPr>
              <a:buNone/>
              <a:tabLst>
                <a:tab pos="2962275" algn="l"/>
                <a:tab pos="4754563" algn="l"/>
              </a:tabLst>
            </a:pPr>
            <a:r>
              <a:rPr lang="en-NZ" sz="2400" dirty="0" smtClean="0">
                <a:solidFill>
                  <a:schemeClr val="bg1"/>
                </a:solidFill>
                <a:latin typeface="+mj-lt"/>
              </a:rPr>
              <a:t>Mustard Seed 	Pergamos	Married Church</a:t>
            </a:r>
          </a:p>
          <a:p>
            <a:pPr>
              <a:buNone/>
              <a:tabLst>
                <a:tab pos="2962275" algn="l"/>
                <a:tab pos="4754563" algn="l"/>
              </a:tabLst>
            </a:pPr>
            <a:r>
              <a:rPr lang="en-NZ" sz="2400" dirty="0" smtClean="0">
                <a:solidFill>
                  <a:schemeClr val="bg1"/>
                </a:solidFill>
                <a:latin typeface="+mj-lt"/>
              </a:rPr>
              <a:t>Woman &amp; the Leaven 	Thyatira	Medieval Church</a:t>
            </a:r>
          </a:p>
          <a:p>
            <a:pPr>
              <a:buNone/>
              <a:tabLst>
                <a:tab pos="2962275" algn="l"/>
                <a:tab pos="4754563" algn="l"/>
              </a:tabLst>
            </a:pPr>
            <a:r>
              <a:rPr lang="en-NZ" sz="2400" dirty="0" smtClean="0">
                <a:solidFill>
                  <a:schemeClr val="bg1"/>
                </a:solidFill>
                <a:latin typeface="+mj-lt"/>
              </a:rPr>
              <a:t>Treasure in the Field 	Sardis	Denominational Church</a:t>
            </a:r>
          </a:p>
          <a:p>
            <a:pPr>
              <a:buNone/>
              <a:tabLst>
                <a:tab pos="2962275" algn="l"/>
                <a:tab pos="4754563" algn="l"/>
              </a:tabLst>
            </a:pPr>
            <a:r>
              <a:rPr lang="en-NZ" sz="2400" dirty="0" smtClean="0">
                <a:solidFill>
                  <a:schemeClr val="bg1"/>
                </a:solidFill>
                <a:latin typeface="+mj-lt"/>
              </a:rPr>
              <a:t>Pearl of Great Price 	Philadelphia	Missionary Church</a:t>
            </a:r>
          </a:p>
          <a:p>
            <a:pPr>
              <a:buNone/>
              <a:tabLst>
                <a:tab pos="2962275" algn="l"/>
                <a:tab pos="4754563" algn="l"/>
              </a:tabLst>
            </a:pPr>
            <a:r>
              <a:rPr lang="en-NZ" sz="2400" dirty="0" smtClean="0">
                <a:solidFill>
                  <a:schemeClr val="bg1"/>
                </a:solidFill>
                <a:latin typeface="+mj-lt"/>
              </a:rPr>
              <a:t>Dragnet 	Laodicea	Apostate Church</a:t>
            </a:r>
            <a:endParaRPr lang="en-NZ" sz="2400" dirty="0">
              <a:solidFill>
                <a:schemeClr val="bg1"/>
              </a:solidFill>
              <a:latin typeface="+mj-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lstStyle/>
          <a:p>
            <a:r>
              <a:rPr lang="en-NZ" dirty="0" smtClean="0">
                <a:solidFill>
                  <a:schemeClr val="bg1"/>
                </a:solidFill>
              </a:rPr>
              <a:t>What does it mean for us?</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a:bodyPr>
          <a:lstStyle/>
          <a:p>
            <a:pPr>
              <a:buNone/>
            </a:pPr>
            <a:r>
              <a:rPr lang="en-NZ" sz="2400" dirty="0" smtClean="0">
                <a:solidFill>
                  <a:schemeClr val="bg1"/>
                </a:solidFill>
                <a:latin typeface="+mj-lt"/>
              </a:rPr>
              <a:t>Jesus was able to foretell the ups and downs of church history very accurately.  It means that Jesus, in building His church over the last 2000 years, foreknew the problems the church would face so He was prepared for them before they happened.  </a:t>
            </a:r>
            <a:endParaRPr lang="en-NZ" sz="2400" smtClean="0">
              <a:solidFill>
                <a:schemeClr val="bg1"/>
              </a:solidFill>
              <a:latin typeface="+mj-lt"/>
            </a:endParaRPr>
          </a:p>
          <a:p>
            <a:pPr>
              <a:buNone/>
            </a:pPr>
            <a:r>
              <a:rPr lang="en-NZ" sz="2400" smtClean="0">
                <a:solidFill>
                  <a:schemeClr val="bg1"/>
                </a:solidFill>
                <a:latin typeface="+mj-lt"/>
              </a:rPr>
              <a:t>In </a:t>
            </a:r>
            <a:r>
              <a:rPr lang="en-NZ" sz="2400" dirty="0" smtClean="0">
                <a:solidFill>
                  <a:schemeClr val="bg1"/>
                </a:solidFill>
                <a:latin typeface="+mj-lt"/>
              </a:rPr>
              <a:t>the same way we can have confidence that Jesus knows what challenges are ahead of us individually and He will help us to prepare for the challenges we will face.</a:t>
            </a:r>
            <a:endParaRPr lang="en-NZ" sz="2400" dirty="0">
              <a:solidFill>
                <a:schemeClr val="bg1"/>
              </a:solidFill>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fontScale="90000"/>
          </a:bodyPr>
          <a:lstStyle/>
          <a:p>
            <a:r>
              <a:rPr lang="en-NZ" dirty="0" smtClean="0">
                <a:solidFill>
                  <a:schemeClr val="bg1"/>
                </a:solidFill>
              </a:rPr>
              <a:t>Why did Jesus speak in parables?</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fontScale="85000" lnSpcReduction="20000"/>
          </a:bodyPr>
          <a:lstStyle/>
          <a:p>
            <a:pPr>
              <a:buNone/>
            </a:pPr>
            <a:r>
              <a:rPr lang="en-GB" sz="2800" dirty="0" smtClean="0">
                <a:solidFill>
                  <a:schemeClr val="bg1"/>
                </a:solidFill>
                <a:latin typeface="+mj-lt"/>
              </a:rPr>
              <a:t>“That’s why I speak to them in parables, because ‘they look but don’t see, and they listen but don’t hear or understand.’  “With them the prophecy of Isaiah is being fulfilled, which says: ‘You will listen and listen but never understand. You will look and look but never comprehend for this people’s heart has become dull, and their ears are hard of hearing. They have shut their eyes so that they might not see with their eyes, and hear with their ears, and understand with their heart and turn, and I would heal them.’ </a:t>
            </a:r>
          </a:p>
          <a:p>
            <a:pPr>
              <a:buNone/>
            </a:pPr>
            <a:r>
              <a:rPr lang="en-GB" sz="2800" dirty="0" smtClean="0">
                <a:solidFill>
                  <a:schemeClr val="bg1"/>
                </a:solidFill>
                <a:latin typeface="+mj-lt"/>
              </a:rPr>
              <a:t>“How blessed are your eyes because they see, and your ears because they hear!  I tell all of you with certainty, many prophets and righteous people longed to see the things you see but did not see them, and to hear the things you hear but did not hear them.” </a:t>
            </a:r>
            <a:br>
              <a:rPr lang="en-GB" sz="2800" dirty="0" smtClean="0">
                <a:solidFill>
                  <a:schemeClr val="bg1"/>
                </a:solidFill>
                <a:latin typeface="+mj-lt"/>
              </a:rPr>
            </a:br>
            <a:r>
              <a:rPr lang="en-GB" sz="2800" dirty="0" smtClean="0">
                <a:solidFill>
                  <a:schemeClr val="bg1"/>
                </a:solidFill>
                <a:latin typeface="+mj-lt"/>
              </a:rPr>
              <a:t>						Matt 13:13-17 ISV</a:t>
            </a:r>
            <a:endParaRPr lang="en-NZ" sz="2800" dirty="0">
              <a:solidFill>
                <a:schemeClr val="bg1"/>
              </a:solidFill>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fontScale="90000"/>
          </a:bodyPr>
          <a:lstStyle/>
          <a:p>
            <a:r>
              <a:rPr lang="en-NZ" dirty="0" smtClean="0">
                <a:solidFill>
                  <a:schemeClr val="bg1"/>
                </a:solidFill>
              </a:rPr>
              <a:t>Why did Jesus speak in parables?</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a:bodyPr>
          <a:lstStyle/>
          <a:p>
            <a:pPr>
              <a:buNone/>
            </a:pPr>
            <a:r>
              <a:rPr lang="en-GB" sz="2800" dirty="0" smtClean="0">
                <a:solidFill>
                  <a:schemeClr val="bg1"/>
                </a:solidFill>
                <a:latin typeface="+mj-lt"/>
              </a:rPr>
              <a:t>Jesus told the crowds all these things in parables. He did not tell them anything without using a parable. This was to fulfil what was declared by the prophet when he said, </a:t>
            </a:r>
          </a:p>
          <a:p>
            <a:pPr>
              <a:buNone/>
            </a:pPr>
            <a:r>
              <a:rPr lang="en-GB" sz="2800" dirty="0" smtClean="0">
                <a:solidFill>
                  <a:schemeClr val="bg1"/>
                </a:solidFill>
                <a:latin typeface="+mj-lt"/>
              </a:rPr>
              <a:t>“I will open my mouth to speak in parables. I will declare what has been hidden since the creation of the world.” </a:t>
            </a:r>
            <a:br>
              <a:rPr lang="en-GB" sz="2800" dirty="0" smtClean="0">
                <a:solidFill>
                  <a:schemeClr val="bg1"/>
                </a:solidFill>
                <a:latin typeface="+mj-lt"/>
              </a:rPr>
            </a:br>
            <a:r>
              <a:rPr lang="en-GB" sz="2800" dirty="0" smtClean="0">
                <a:solidFill>
                  <a:schemeClr val="bg1"/>
                </a:solidFill>
                <a:latin typeface="+mj-lt"/>
              </a:rPr>
              <a:t>					Matt 13:34-35 ISV</a:t>
            </a:r>
            <a:endParaRPr lang="en-NZ" sz="2800" dirty="0" smtClean="0">
              <a:solidFill>
                <a:schemeClr val="bg1"/>
              </a:solidFill>
              <a:latin typeface="+mj-lt"/>
            </a:endParaRPr>
          </a:p>
          <a:p>
            <a:pPr>
              <a:buNone/>
            </a:pPr>
            <a:endParaRPr lang="en-NZ" sz="2800" dirty="0">
              <a:solidFill>
                <a:schemeClr val="bg1"/>
              </a:solidFill>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42"/>
            <a:ext cx="8229600" cy="928694"/>
          </a:xfrm>
        </p:spPr>
        <p:txBody>
          <a:bodyPr>
            <a:normAutofit fontScale="90000"/>
          </a:bodyPr>
          <a:lstStyle/>
          <a:p>
            <a:r>
              <a:rPr lang="en-NZ" dirty="0" smtClean="0">
                <a:solidFill>
                  <a:schemeClr val="bg1"/>
                </a:solidFill>
              </a:rPr>
              <a:t>Why did Jesus speak in parables?</a:t>
            </a:r>
            <a:endParaRPr lang="en-NZ" dirty="0">
              <a:solidFill>
                <a:schemeClr val="bg1"/>
              </a:solidFill>
            </a:endParaRPr>
          </a:p>
        </p:txBody>
      </p:sp>
      <p:sp>
        <p:nvSpPr>
          <p:cNvPr id="5" name="Content Placeholder 4"/>
          <p:cNvSpPr>
            <a:spLocks noGrp="1"/>
          </p:cNvSpPr>
          <p:nvPr>
            <p:ph sz="half" idx="1"/>
          </p:nvPr>
        </p:nvSpPr>
        <p:spPr>
          <a:xfrm>
            <a:off x="428596" y="1714488"/>
            <a:ext cx="8286808" cy="4640437"/>
          </a:xfrm>
        </p:spPr>
        <p:txBody>
          <a:bodyPr>
            <a:normAutofit fontScale="92500"/>
          </a:bodyPr>
          <a:lstStyle/>
          <a:p>
            <a:pPr>
              <a:buNone/>
            </a:pPr>
            <a:r>
              <a:rPr lang="en-GB" sz="2800" dirty="0" smtClean="0">
                <a:solidFill>
                  <a:schemeClr val="bg1"/>
                </a:solidFill>
                <a:latin typeface="+mj-lt"/>
              </a:rPr>
              <a:t>… this secret was made known to me through a revelation, just as I wrote about briefly in the past. By reading this, you will be able to grasp my understanding of the secret about the Messiah, which in previous generations was not made known to human beings as it has now been revealed by the Spirit to God’s holy apostles and prophets. </a:t>
            </a:r>
          </a:p>
          <a:p>
            <a:pPr>
              <a:buNone/>
            </a:pPr>
            <a:r>
              <a:rPr lang="en-GB" sz="2800" dirty="0" smtClean="0">
                <a:solidFill>
                  <a:schemeClr val="bg1"/>
                </a:solidFill>
                <a:latin typeface="+mj-lt"/>
              </a:rPr>
              <a:t>This is that secret: The gentiles are heirs-in-common, members-in-common of the body, and common participants in what was promised by the Messiah Jesus through the gospel. </a:t>
            </a:r>
            <a:br>
              <a:rPr lang="en-GB" sz="2800" dirty="0" smtClean="0">
                <a:solidFill>
                  <a:schemeClr val="bg1"/>
                </a:solidFill>
                <a:latin typeface="+mj-lt"/>
              </a:rPr>
            </a:br>
            <a:r>
              <a:rPr lang="en-GB" sz="2800" dirty="0" smtClean="0">
                <a:solidFill>
                  <a:schemeClr val="bg1"/>
                </a:solidFill>
                <a:latin typeface="+mj-lt"/>
              </a:rPr>
              <a:t>						Eph 3:3-6 ISV</a:t>
            </a:r>
            <a:endParaRPr lang="en-NZ" sz="2800" dirty="0" smtClean="0">
              <a:solidFill>
                <a:schemeClr val="bg1"/>
              </a:solidFill>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357166"/>
            <a:ext cx="8229600" cy="928694"/>
          </a:xfrm>
        </p:spPr>
        <p:txBody>
          <a:bodyPr>
            <a:normAutofit fontScale="90000"/>
          </a:bodyPr>
          <a:lstStyle/>
          <a:p>
            <a:r>
              <a:rPr lang="en-NZ" sz="5400" b="1" dirty="0" smtClean="0">
                <a:solidFill>
                  <a:schemeClr val="bg1"/>
                </a:solidFill>
              </a:rPr>
              <a:t>Layout of verses in Matthew 13</a:t>
            </a:r>
            <a:endParaRPr lang="en-NZ" sz="5400" dirty="0" smtClean="0">
              <a:solidFill>
                <a:schemeClr val="bg1"/>
              </a:solidFill>
            </a:endParaRPr>
          </a:p>
        </p:txBody>
      </p:sp>
      <p:sp>
        <p:nvSpPr>
          <p:cNvPr id="5" name="Content Placeholder 4"/>
          <p:cNvSpPr>
            <a:spLocks noGrp="1"/>
          </p:cNvSpPr>
          <p:nvPr>
            <p:ph sz="half" idx="1"/>
          </p:nvPr>
        </p:nvSpPr>
        <p:spPr>
          <a:xfrm>
            <a:off x="428596" y="1500174"/>
            <a:ext cx="8286808" cy="4854751"/>
          </a:xfrm>
        </p:spPr>
        <p:txBody>
          <a:bodyPr>
            <a:normAutofit lnSpcReduction="10000"/>
          </a:bodyPr>
          <a:lstStyle/>
          <a:p>
            <a:pPr>
              <a:buNone/>
            </a:pPr>
            <a:r>
              <a:rPr lang="en-NZ" sz="2400" dirty="0" smtClean="0">
                <a:solidFill>
                  <a:schemeClr val="bg1"/>
                </a:solidFill>
                <a:latin typeface="+mj-lt"/>
              </a:rPr>
              <a:t>Verses: 3-9 		1: 	</a:t>
            </a:r>
            <a:r>
              <a:rPr lang="en-NZ" sz="2400" b="1" u="sng" dirty="0" smtClean="0">
                <a:solidFill>
                  <a:schemeClr val="bg1"/>
                </a:solidFill>
                <a:latin typeface="+mj-lt"/>
              </a:rPr>
              <a:t>Sower and the four Soils</a:t>
            </a:r>
            <a:endParaRPr lang="en-NZ" sz="2400" u="sng" dirty="0" smtClean="0">
              <a:solidFill>
                <a:schemeClr val="bg1"/>
              </a:solidFill>
              <a:latin typeface="+mj-lt"/>
            </a:endParaRPr>
          </a:p>
          <a:p>
            <a:pPr>
              <a:buNone/>
            </a:pPr>
            <a:r>
              <a:rPr lang="en-NZ" sz="2400" dirty="0" smtClean="0">
                <a:solidFill>
                  <a:schemeClr val="bg1"/>
                </a:solidFill>
                <a:latin typeface="+mj-lt"/>
              </a:rPr>
              <a:t>		10-17 			    Why Parables?</a:t>
            </a:r>
          </a:p>
          <a:p>
            <a:pPr>
              <a:buNone/>
            </a:pPr>
            <a:r>
              <a:rPr lang="en-NZ" sz="2400" dirty="0" smtClean="0">
                <a:solidFill>
                  <a:schemeClr val="bg1"/>
                </a:solidFill>
                <a:latin typeface="+mj-lt"/>
              </a:rPr>
              <a:t>		18-23 			    Sower &amp; 4 Soils Explained</a:t>
            </a:r>
          </a:p>
          <a:p>
            <a:pPr>
              <a:buNone/>
            </a:pPr>
            <a:r>
              <a:rPr lang="en-NZ" sz="2400" dirty="0" smtClean="0">
                <a:solidFill>
                  <a:schemeClr val="bg1"/>
                </a:solidFill>
                <a:latin typeface="+mj-lt"/>
              </a:rPr>
              <a:t>		24-30 		2: 	</a:t>
            </a:r>
            <a:r>
              <a:rPr lang="en-NZ" sz="2400" b="1" u="sng" dirty="0" smtClean="0">
                <a:solidFill>
                  <a:schemeClr val="bg1"/>
                </a:solidFill>
                <a:latin typeface="+mj-lt"/>
              </a:rPr>
              <a:t>Tares &amp; Wheat</a:t>
            </a:r>
            <a:endParaRPr lang="en-NZ" sz="2400" u="sng" dirty="0" smtClean="0">
              <a:solidFill>
                <a:schemeClr val="bg1"/>
              </a:solidFill>
              <a:latin typeface="+mj-lt"/>
            </a:endParaRPr>
          </a:p>
          <a:p>
            <a:pPr>
              <a:buNone/>
            </a:pPr>
            <a:r>
              <a:rPr lang="en-NZ" sz="2400" dirty="0" smtClean="0">
                <a:solidFill>
                  <a:schemeClr val="bg1"/>
                </a:solidFill>
                <a:latin typeface="+mj-lt"/>
              </a:rPr>
              <a:t>		31-32 		3: 	</a:t>
            </a:r>
            <a:r>
              <a:rPr lang="en-NZ" sz="2400" b="1" u="sng" dirty="0" smtClean="0">
                <a:solidFill>
                  <a:schemeClr val="bg1"/>
                </a:solidFill>
                <a:latin typeface="+mj-lt"/>
              </a:rPr>
              <a:t>Mustard Seed</a:t>
            </a:r>
            <a:endParaRPr lang="en-NZ" sz="2400" u="sng" dirty="0" smtClean="0">
              <a:solidFill>
                <a:schemeClr val="bg1"/>
              </a:solidFill>
              <a:latin typeface="+mj-lt"/>
            </a:endParaRPr>
          </a:p>
          <a:p>
            <a:pPr>
              <a:buNone/>
            </a:pPr>
            <a:r>
              <a:rPr lang="en-NZ" sz="2400" dirty="0" smtClean="0">
                <a:solidFill>
                  <a:schemeClr val="bg1"/>
                </a:solidFill>
                <a:latin typeface="+mj-lt"/>
              </a:rPr>
              <a:t>		33 		4: 	</a:t>
            </a:r>
            <a:r>
              <a:rPr lang="en-NZ" sz="2400" b="1" u="sng" dirty="0" smtClean="0">
                <a:solidFill>
                  <a:schemeClr val="bg1"/>
                </a:solidFill>
                <a:latin typeface="+mj-lt"/>
              </a:rPr>
              <a:t>Woman &amp; Leaven</a:t>
            </a:r>
            <a:endParaRPr lang="en-NZ" sz="2400" u="sng" dirty="0" smtClean="0">
              <a:solidFill>
                <a:schemeClr val="bg1"/>
              </a:solidFill>
              <a:latin typeface="+mj-lt"/>
            </a:endParaRPr>
          </a:p>
          <a:p>
            <a:pPr>
              <a:buNone/>
            </a:pPr>
            <a:r>
              <a:rPr lang="en-NZ" sz="2400" dirty="0" smtClean="0">
                <a:solidFill>
                  <a:schemeClr val="bg1"/>
                </a:solidFill>
                <a:latin typeface="+mj-lt"/>
              </a:rPr>
              <a:t>		34-35 			    Why Parables? (continued)</a:t>
            </a:r>
          </a:p>
          <a:p>
            <a:pPr>
              <a:buNone/>
            </a:pPr>
            <a:r>
              <a:rPr lang="en-NZ" sz="2400" dirty="0" smtClean="0">
                <a:solidFill>
                  <a:schemeClr val="bg1"/>
                </a:solidFill>
                <a:latin typeface="+mj-lt"/>
              </a:rPr>
              <a:t>		36-43 			    Tares &amp; Wheat Explained</a:t>
            </a:r>
          </a:p>
          <a:p>
            <a:pPr>
              <a:buNone/>
            </a:pPr>
            <a:r>
              <a:rPr lang="en-NZ" sz="2400" dirty="0" smtClean="0">
                <a:solidFill>
                  <a:schemeClr val="bg1"/>
                </a:solidFill>
                <a:latin typeface="+mj-lt"/>
              </a:rPr>
              <a:t>		44 		5: 	</a:t>
            </a:r>
            <a:r>
              <a:rPr lang="en-NZ" sz="2400" b="1" u="sng" dirty="0" smtClean="0">
                <a:solidFill>
                  <a:schemeClr val="bg1"/>
                </a:solidFill>
                <a:latin typeface="+mj-lt"/>
              </a:rPr>
              <a:t>Treasure in the Field</a:t>
            </a:r>
            <a:endParaRPr lang="en-NZ" sz="2400" u="sng" dirty="0" smtClean="0">
              <a:solidFill>
                <a:schemeClr val="bg1"/>
              </a:solidFill>
              <a:latin typeface="+mj-lt"/>
            </a:endParaRPr>
          </a:p>
          <a:p>
            <a:pPr>
              <a:buNone/>
            </a:pPr>
            <a:r>
              <a:rPr lang="en-NZ" sz="2400" dirty="0" smtClean="0">
                <a:solidFill>
                  <a:schemeClr val="bg1"/>
                </a:solidFill>
                <a:latin typeface="+mj-lt"/>
              </a:rPr>
              <a:t>		45-46 		6: 	</a:t>
            </a:r>
            <a:r>
              <a:rPr lang="en-NZ" sz="2400" b="1" u="sng" dirty="0" smtClean="0">
                <a:solidFill>
                  <a:schemeClr val="bg1"/>
                </a:solidFill>
                <a:latin typeface="+mj-lt"/>
              </a:rPr>
              <a:t>Pearl of Great Price</a:t>
            </a:r>
            <a:endParaRPr lang="en-NZ" sz="2400" u="sng" dirty="0" smtClean="0">
              <a:solidFill>
                <a:schemeClr val="bg1"/>
              </a:solidFill>
              <a:latin typeface="+mj-lt"/>
            </a:endParaRPr>
          </a:p>
          <a:p>
            <a:pPr>
              <a:buNone/>
            </a:pPr>
            <a:r>
              <a:rPr lang="en-NZ" sz="2400" dirty="0" smtClean="0">
                <a:solidFill>
                  <a:schemeClr val="bg1"/>
                </a:solidFill>
                <a:latin typeface="+mj-lt"/>
              </a:rPr>
              <a:t>		47-48 		7: 	</a:t>
            </a:r>
            <a:r>
              <a:rPr lang="en-NZ" sz="2400" b="1" u="sng" dirty="0" smtClean="0">
                <a:solidFill>
                  <a:schemeClr val="bg1"/>
                </a:solidFill>
                <a:latin typeface="+mj-lt"/>
              </a:rPr>
              <a:t>Dragnet</a:t>
            </a:r>
            <a:endParaRPr lang="en-NZ" sz="2400" u="sng" dirty="0" smtClean="0">
              <a:solidFill>
                <a:schemeClr val="bg1"/>
              </a:solidFill>
              <a:latin typeface="+mj-lt"/>
            </a:endParaRPr>
          </a:p>
          <a:p>
            <a:pPr>
              <a:buNone/>
            </a:pPr>
            <a:r>
              <a:rPr lang="en-NZ" sz="2400" dirty="0" smtClean="0">
                <a:solidFill>
                  <a:schemeClr val="bg1"/>
                </a:solidFill>
                <a:latin typeface="+mj-lt"/>
              </a:rPr>
              <a:t>		49-50			    Drag Net Explained</a:t>
            </a:r>
            <a:endParaRPr lang="en-NZ" sz="2400" dirty="0">
              <a:solidFill>
                <a:schemeClr val="bg1"/>
              </a:solidFill>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solidFill>
                  <a:schemeClr val="bg1"/>
                </a:solidFill>
              </a:rPr>
              <a:t>5 other Kingdom Parables</a:t>
            </a:r>
            <a:endParaRPr lang="en-NZ" dirty="0">
              <a:solidFill>
                <a:schemeClr val="bg1"/>
              </a:solidFill>
            </a:endParaRPr>
          </a:p>
        </p:txBody>
      </p:sp>
      <p:sp>
        <p:nvSpPr>
          <p:cNvPr id="3" name="Content Placeholder 2"/>
          <p:cNvSpPr>
            <a:spLocks noGrp="1"/>
          </p:cNvSpPr>
          <p:nvPr>
            <p:ph sz="half" idx="1"/>
          </p:nvPr>
        </p:nvSpPr>
        <p:spPr>
          <a:xfrm>
            <a:off x="457200" y="2071677"/>
            <a:ext cx="8115328" cy="4283247"/>
          </a:xfrm>
        </p:spPr>
        <p:txBody>
          <a:bodyPr/>
          <a:lstStyle/>
          <a:p>
            <a:pPr>
              <a:buNone/>
            </a:pPr>
            <a:r>
              <a:rPr lang="en-NZ" dirty="0" smtClean="0">
                <a:solidFill>
                  <a:schemeClr val="bg1"/>
                </a:solidFill>
                <a:latin typeface="+mj-lt"/>
              </a:rPr>
              <a:t>8: 	</a:t>
            </a:r>
            <a:r>
              <a:rPr lang="en-NZ" b="1" dirty="0" smtClean="0">
                <a:solidFill>
                  <a:schemeClr val="bg1"/>
                </a:solidFill>
                <a:latin typeface="+mj-lt"/>
              </a:rPr>
              <a:t>Forgiveness of Debts</a:t>
            </a:r>
            <a:r>
              <a:rPr lang="en-NZ" dirty="0" smtClean="0">
                <a:solidFill>
                  <a:schemeClr val="bg1"/>
                </a:solidFill>
                <a:latin typeface="+mj-lt"/>
              </a:rPr>
              <a:t>	Matt 18:23-35</a:t>
            </a:r>
          </a:p>
          <a:p>
            <a:pPr>
              <a:buNone/>
            </a:pPr>
            <a:r>
              <a:rPr lang="en-NZ" dirty="0" smtClean="0">
                <a:solidFill>
                  <a:schemeClr val="bg1"/>
                </a:solidFill>
                <a:latin typeface="+mj-lt"/>
              </a:rPr>
              <a:t>9: 	</a:t>
            </a:r>
            <a:r>
              <a:rPr lang="en-NZ" b="1" dirty="0" smtClean="0">
                <a:solidFill>
                  <a:schemeClr val="bg1"/>
                </a:solidFill>
                <a:latin typeface="+mj-lt"/>
              </a:rPr>
              <a:t>Latecomers equally paid</a:t>
            </a:r>
            <a:r>
              <a:rPr lang="en-NZ" dirty="0" smtClean="0">
                <a:solidFill>
                  <a:schemeClr val="bg1"/>
                </a:solidFill>
                <a:latin typeface="+mj-lt"/>
              </a:rPr>
              <a:t>	Matt 20:1-16</a:t>
            </a:r>
          </a:p>
          <a:p>
            <a:pPr>
              <a:buNone/>
            </a:pPr>
            <a:r>
              <a:rPr lang="en-NZ" dirty="0" smtClean="0">
                <a:solidFill>
                  <a:schemeClr val="bg1"/>
                </a:solidFill>
                <a:latin typeface="+mj-lt"/>
              </a:rPr>
              <a:t>10: 	</a:t>
            </a:r>
            <a:r>
              <a:rPr lang="en-NZ" b="1" dirty="0" smtClean="0">
                <a:solidFill>
                  <a:schemeClr val="bg1"/>
                </a:solidFill>
                <a:latin typeface="+mj-lt"/>
              </a:rPr>
              <a:t>Guests at Marriage Feast</a:t>
            </a:r>
            <a:r>
              <a:rPr lang="en-NZ" dirty="0" smtClean="0">
                <a:solidFill>
                  <a:schemeClr val="bg1"/>
                </a:solidFill>
                <a:latin typeface="+mj-lt"/>
              </a:rPr>
              <a:t>	Matt 22:1-14</a:t>
            </a:r>
          </a:p>
          <a:p>
            <a:pPr>
              <a:buNone/>
            </a:pPr>
            <a:r>
              <a:rPr lang="en-NZ" dirty="0" smtClean="0">
                <a:solidFill>
                  <a:schemeClr val="bg1"/>
                </a:solidFill>
                <a:latin typeface="+mj-lt"/>
              </a:rPr>
              <a:t>11: 	</a:t>
            </a:r>
            <a:r>
              <a:rPr lang="en-NZ" b="1" dirty="0" smtClean="0">
                <a:solidFill>
                  <a:schemeClr val="bg1"/>
                </a:solidFill>
                <a:latin typeface="+mj-lt"/>
              </a:rPr>
              <a:t>Ten Virgins</a:t>
            </a:r>
            <a:r>
              <a:rPr lang="en-NZ" dirty="0" smtClean="0">
                <a:solidFill>
                  <a:schemeClr val="bg1"/>
                </a:solidFill>
                <a:latin typeface="+mj-lt"/>
              </a:rPr>
              <a:t>			Matt 25:1-13</a:t>
            </a:r>
          </a:p>
          <a:p>
            <a:pPr>
              <a:buNone/>
            </a:pPr>
            <a:r>
              <a:rPr lang="en-NZ" dirty="0" smtClean="0">
                <a:solidFill>
                  <a:schemeClr val="bg1"/>
                </a:solidFill>
                <a:latin typeface="+mj-lt"/>
              </a:rPr>
              <a:t>12: 	</a:t>
            </a:r>
            <a:r>
              <a:rPr lang="en-NZ" b="1" dirty="0" smtClean="0">
                <a:solidFill>
                  <a:schemeClr val="bg1"/>
                </a:solidFill>
                <a:latin typeface="+mj-lt"/>
              </a:rPr>
              <a:t>Stewardship of Talents</a:t>
            </a:r>
            <a:r>
              <a:rPr lang="en-NZ" dirty="0" smtClean="0">
                <a:solidFill>
                  <a:schemeClr val="bg1"/>
                </a:solidFill>
                <a:latin typeface="+mj-lt"/>
              </a:rPr>
              <a:t>	Matt 25:14-30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b="1" dirty="0" smtClean="0">
                <a:solidFill>
                  <a:schemeClr val="bg1"/>
                </a:solidFill>
              </a:rPr>
              <a:t>The Kingdom of Heaven in 12s</a:t>
            </a:r>
            <a:endParaRPr lang="en-NZ" dirty="0">
              <a:solidFill>
                <a:schemeClr val="bg1"/>
              </a:solidFill>
            </a:endParaRPr>
          </a:p>
        </p:txBody>
      </p:sp>
      <p:sp>
        <p:nvSpPr>
          <p:cNvPr id="3" name="Content Placeholder 2"/>
          <p:cNvSpPr>
            <a:spLocks noGrp="1"/>
          </p:cNvSpPr>
          <p:nvPr>
            <p:ph sz="half" idx="1"/>
          </p:nvPr>
        </p:nvSpPr>
        <p:spPr>
          <a:xfrm>
            <a:off x="457200" y="1920085"/>
            <a:ext cx="7972452" cy="4434840"/>
          </a:xfrm>
        </p:spPr>
        <p:txBody>
          <a:bodyPr>
            <a:normAutofit lnSpcReduction="10000"/>
          </a:bodyPr>
          <a:lstStyle/>
          <a:p>
            <a:pPr lvl="0">
              <a:buClr>
                <a:schemeClr val="bg1"/>
              </a:buClr>
            </a:pPr>
            <a:r>
              <a:rPr lang="en-NZ" dirty="0" smtClean="0">
                <a:solidFill>
                  <a:schemeClr val="bg1"/>
                </a:solidFill>
                <a:latin typeface="+mj-lt"/>
              </a:rPr>
              <a:t>12 Kingdom Parables;</a:t>
            </a:r>
          </a:p>
          <a:p>
            <a:pPr lvl="0">
              <a:buClr>
                <a:schemeClr val="bg1"/>
              </a:buClr>
            </a:pPr>
            <a:r>
              <a:rPr lang="en-NZ" dirty="0" smtClean="0">
                <a:solidFill>
                  <a:schemeClr val="bg1"/>
                </a:solidFill>
                <a:latin typeface="+mj-lt"/>
              </a:rPr>
              <a:t>12 Kingdom Mysteries;</a:t>
            </a:r>
          </a:p>
          <a:p>
            <a:pPr lvl="0">
              <a:buClr>
                <a:schemeClr val="bg1"/>
              </a:buClr>
            </a:pPr>
            <a:r>
              <a:rPr lang="en-NZ" dirty="0" smtClean="0">
                <a:solidFill>
                  <a:schemeClr val="bg1"/>
                </a:solidFill>
                <a:latin typeface="+mj-lt"/>
              </a:rPr>
              <a:t>12 Apostles will rule over the 12 Tribes. (Mt 19:28; </a:t>
            </a:r>
            <a:r>
              <a:rPr lang="en-NZ" dirty="0" err="1" smtClean="0">
                <a:solidFill>
                  <a:schemeClr val="bg1"/>
                </a:solidFill>
                <a:latin typeface="+mj-lt"/>
              </a:rPr>
              <a:t>Lk</a:t>
            </a:r>
            <a:r>
              <a:rPr lang="en-NZ" dirty="0" smtClean="0">
                <a:solidFill>
                  <a:schemeClr val="bg1"/>
                </a:solidFill>
                <a:latin typeface="+mj-lt"/>
              </a:rPr>
              <a:t> 22:30);</a:t>
            </a:r>
          </a:p>
          <a:p>
            <a:pPr lvl="0">
              <a:buClr>
                <a:schemeClr val="bg1"/>
              </a:buClr>
            </a:pPr>
            <a:r>
              <a:rPr lang="en-NZ" dirty="0" smtClean="0">
                <a:solidFill>
                  <a:schemeClr val="bg1"/>
                </a:solidFill>
                <a:latin typeface="+mj-lt"/>
              </a:rPr>
              <a:t>12,000 sealed from each of the 12 Tribes. (Rev 7);</a:t>
            </a:r>
          </a:p>
          <a:p>
            <a:pPr lvl="0">
              <a:buClr>
                <a:schemeClr val="bg1"/>
              </a:buClr>
            </a:pPr>
            <a:r>
              <a:rPr lang="en-NZ" dirty="0" smtClean="0">
                <a:solidFill>
                  <a:schemeClr val="bg1"/>
                </a:solidFill>
                <a:latin typeface="+mj-lt"/>
              </a:rPr>
              <a:t>The New Jerusalem has:</a:t>
            </a:r>
          </a:p>
          <a:p>
            <a:pPr lvl="1">
              <a:buNone/>
            </a:pPr>
            <a:r>
              <a:rPr lang="en-NZ" dirty="0" smtClean="0">
                <a:solidFill>
                  <a:schemeClr val="bg1"/>
                </a:solidFill>
                <a:latin typeface="+mj-lt"/>
              </a:rPr>
              <a:t>– 12 gates</a:t>
            </a:r>
          </a:p>
          <a:p>
            <a:pPr lvl="1">
              <a:buNone/>
            </a:pPr>
            <a:r>
              <a:rPr lang="en-NZ" dirty="0" smtClean="0">
                <a:solidFill>
                  <a:schemeClr val="bg1"/>
                </a:solidFill>
                <a:latin typeface="+mj-lt"/>
              </a:rPr>
              <a:t>– 12 foundation stones</a:t>
            </a:r>
          </a:p>
          <a:p>
            <a:pPr lvl="1">
              <a:buNone/>
            </a:pPr>
            <a:r>
              <a:rPr lang="en-NZ" dirty="0" smtClean="0">
                <a:solidFill>
                  <a:schemeClr val="bg1"/>
                </a:solidFill>
                <a:latin typeface="+mj-lt"/>
              </a:rPr>
              <a:t>– 12,000 x 12,000 x 12,000 furlongs in size. (Rev 21).</a:t>
            </a:r>
          </a:p>
          <a:p>
            <a:pPr>
              <a:buNone/>
            </a:pPr>
            <a:r>
              <a:rPr lang="en-NZ" dirty="0" smtClean="0">
                <a:solidFill>
                  <a:schemeClr val="bg1"/>
                </a:solidFill>
                <a:latin typeface="+mj-lt"/>
              </a:rPr>
              <a:t>12 seems to be a number associated with the Kingdom.</a:t>
            </a:r>
          </a:p>
          <a:p>
            <a:pPr>
              <a:buNone/>
            </a:pPr>
            <a:endParaRPr lang="en-NZ"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ermon Templat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 Template</Template>
  <TotalTime>1195</TotalTime>
  <Words>2134</Words>
  <Application>Microsoft Office PowerPoint</Application>
  <PresentationFormat>On-screen Show (4:3)</PresentationFormat>
  <Paragraphs>170</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Sermon Template</vt:lpstr>
      <vt:lpstr>   Kingdom Parables</vt:lpstr>
      <vt:lpstr>Why did Jesus speak in parables?</vt:lpstr>
      <vt:lpstr>Why did Jesus speak in parables?</vt:lpstr>
      <vt:lpstr>Why did Jesus speak in parables?</vt:lpstr>
      <vt:lpstr>Why did Jesus speak in parables?</vt:lpstr>
      <vt:lpstr>Why did Jesus speak in parables?</vt:lpstr>
      <vt:lpstr>Layout of verses in Matthew 13</vt:lpstr>
      <vt:lpstr>5 other Kingdom Parables</vt:lpstr>
      <vt:lpstr>The Kingdom of Heaven in 12s</vt:lpstr>
      <vt:lpstr>Decoding a message</vt:lpstr>
      <vt:lpstr>Decoding a message</vt:lpstr>
      <vt:lpstr>Decoding a message</vt:lpstr>
      <vt:lpstr>Decoding a message</vt:lpstr>
      <vt:lpstr>Decoding a message</vt:lpstr>
      <vt:lpstr>The Four Soils</vt:lpstr>
      <vt:lpstr>Four Soils: Explained</vt:lpstr>
      <vt:lpstr>Four Soils: Explained</vt:lpstr>
      <vt:lpstr>Tares &amp; Wheat</vt:lpstr>
      <vt:lpstr>Slide 19</vt:lpstr>
      <vt:lpstr>Tares &amp; Wheat: Explained</vt:lpstr>
      <vt:lpstr>Jesus consistent use of idioms</vt:lpstr>
      <vt:lpstr>Mustard Seed</vt:lpstr>
      <vt:lpstr>Mustard plants</vt:lpstr>
      <vt:lpstr>‘birds’ in the branches of the Church</vt:lpstr>
      <vt:lpstr>Woman &amp; Leaven</vt:lpstr>
      <vt:lpstr>Woman &amp; Leaven</vt:lpstr>
      <vt:lpstr>Woman &amp; Leaven</vt:lpstr>
      <vt:lpstr>Treasure in the Field</vt:lpstr>
      <vt:lpstr>Treasure in the Field</vt:lpstr>
      <vt:lpstr>We are God’s ‘Special Treasure’</vt:lpstr>
      <vt:lpstr>The Pearl of Great Price</vt:lpstr>
      <vt:lpstr>The Pearl of Great Price</vt:lpstr>
      <vt:lpstr>The Pearl of Great Price</vt:lpstr>
      <vt:lpstr>The Drag Net</vt:lpstr>
      <vt:lpstr>The Drag Net</vt:lpstr>
      <vt:lpstr>Do we understand?</vt:lpstr>
      <vt:lpstr>Kingdom Parables &amp; 7 Churches </vt:lpstr>
      <vt:lpstr>What does it mean for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Kingdom Parables</dc:title>
  <dc:creator>Doug &amp; Julia Withers</dc:creator>
  <cp:lastModifiedBy>Doug &amp; Julia Withers</cp:lastModifiedBy>
  <cp:revision>26</cp:revision>
  <dcterms:created xsi:type="dcterms:W3CDTF">2016-03-01T03:06:31Z</dcterms:created>
  <dcterms:modified xsi:type="dcterms:W3CDTF">2016-03-12T20:55:51Z</dcterms:modified>
</cp:coreProperties>
</file>